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10287000" cx="18288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Helvetica Neue"/>
      <p:regular r:id="rId27"/>
      <p:bold r:id="rId28"/>
      <p:italic r:id="rId29"/>
      <p:boldItalic r:id="rId30"/>
    </p:embeddedFont>
    <p:embeddedFont>
      <p:font typeface="Helvetica Neue Ligh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737">
          <p15:clr>
            <a:srgbClr val="9AA0A6"/>
          </p15:clr>
        </p15:guide>
        <p15:guide id="2" pos="3231">
          <p15:clr>
            <a:srgbClr val="9AA0A6"/>
          </p15:clr>
        </p15:guide>
        <p15:guide id="3" pos="5760">
          <p15:clr>
            <a:srgbClr val="9AA0A6"/>
          </p15:clr>
        </p15:guide>
        <p15:guide id="4" pos="8289">
          <p15:clr>
            <a:srgbClr val="9AA0A6"/>
          </p15:clr>
        </p15:guide>
        <p15:guide id="5" pos="10783">
          <p15:clr>
            <a:srgbClr val="9AA0A6"/>
          </p15:clr>
        </p15:guide>
        <p15:guide id="6" orient="horz" pos="737">
          <p15:clr>
            <a:srgbClr val="9AA0A6"/>
          </p15:clr>
        </p15:guide>
        <p15:guide id="7" orient="horz" pos="3240">
          <p15:clr>
            <a:srgbClr val="9AA0A6"/>
          </p15:clr>
        </p15:guide>
        <p15:guide id="8" orient="horz" pos="5743">
          <p15:clr>
            <a:srgbClr val="9AA0A6"/>
          </p15:clr>
        </p15:guide>
        <p15:guide id="9" orient="horz" pos="3742">
          <p15:clr>
            <a:srgbClr val="9AA0A6"/>
          </p15:clr>
        </p15:guide>
        <p15:guide id="10" pos="1984">
          <p15:clr>
            <a:srgbClr val="9AA0A6"/>
          </p15:clr>
        </p15:guide>
        <p15:guide id="11" pos="4496">
          <p15:clr>
            <a:srgbClr val="9AA0A6"/>
          </p15:clr>
        </p15:guide>
        <p15:guide id="12" pos="7030">
          <p15:clr>
            <a:srgbClr val="9AA0A6"/>
          </p15:clr>
        </p15:guide>
        <p15:guide id="13" pos="9536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5" roundtripDataSignature="AMtx7mhK0O0pXOtfqm1oA86RUvvUByYq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/>
        <p:guide pos="3231"/>
        <p:guide pos="5760"/>
        <p:guide pos="8289"/>
        <p:guide pos="10783"/>
        <p:guide pos="737" orient="horz"/>
        <p:guide pos="3240" orient="horz"/>
        <p:guide pos="5743" orient="horz"/>
        <p:guide pos="3742" orient="horz"/>
        <p:guide pos="1984"/>
        <p:guide pos="4496"/>
        <p:guide pos="7030"/>
        <p:guide pos="953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HelveticaNeue-bold.fntdata"/><Relationship Id="rId27" Type="http://schemas.openxmlformats.org/officeDocument/2006/relationships/font" Target="fonts/HelveticaNeue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Light-regular.fntdata"/><Relationship Id="rId30" Type="http://schemas.openxmlformats.org/officeDocument/2006/relationships/font" Target="fonts/HelveticaNeue-bold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Light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Light-bold.fntdata"/><Relationship Id="rId13" Type="http://schemas.openxmlformats.org/officeDocument/2006/relationships/slide" Target="slides/slide7.xml"/><Relationship Id="rId35" Type="http://customschemas.google.com/relationships/presentationmetadata" Target="metadata"/><Relationship Id="rId12" Type="http://schemas.openxmlformats.org/officeDocument/2006/relationships/slide" Target="slides/slide6.xml"/><Relationship Id="rId34" Type="http://schemas.openxmlformats.org/officeDocument/2006/relationships/font" Target="fonts/HelveticaNeueLight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fb79b523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cfb79b523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2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3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1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jp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3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1.png"/><Relationship Id="rId3" Type="http://schemas.openxmlformats.org/officeDocument/2006/relationships/image" Target="../media/image3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4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6"/>
          <p:cNvPicPr preferRelativeResize="0"/>
          <p:nvPr/>
        </p:nvPicPr>
        <p:blipFill rotWithShape="1">
          <a:blip r:embed="rId2">
            <a:alphaModFix amt="69000"/>
          </a:blip>
          <a:srcRect b="40884" l="-20171" r="49813" t="19536"/>
          <a:stretch/>
        </p:blipFill>
        <p:spPr>
          <a:xfrm>
            <a:off x="0" y="0"/>
            <a:ext cx="18287998" cy="1028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41700" y="9487288"/>
            <a:ext cx="263842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700" y="9407546"/>
            <a:ext cx="742950" cy="27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1"/>
          <p:cNvPicPr preferRelativeResize="0"/>
          <p:nvPr/>
        </p:nvPicPr>
        <p:blipFill rotWithShape="1">
          <a:blip r:embed="rId2">
            <a:alphaModFix amt="50000"/>
          </a:blip>
          <a:srcRect b="37552" l="-8728" r="35805" t="21246"/>
          <a:stretch/>
        </p:blipFill>
        <p:spPr>
          <a:xfrm>
            <a:off x="33500" y="-11150"/>
            <a:ext cx="18224954" cy="1029815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1"/>
          <p:cNvSpPr/>
          <p:nvPr/>
        </p:nvSpPr>
        <p:spPr>
          <a:xfrm>
            <a:off x="-77850" y="-9575"/>
            <a:ext cx="2456400" cy="10298400"/>
          </a:xfrm>
          <a:prstGeom prst="rect">
            <a:avLst/>
          </a:prstGeom>
          <a:solidFill>
            <a:srgbClr val="172337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3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41700" y="9487288"/>
            <a:ext cx="263842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700" y="9407546"/>
            <a:ext cx="742950" cy="27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2"/>
          <p:cNvPicPr preferRelativeResize="0"/>
          <p:nvPr/>
        </p:nvPicPr>
        <p:blipFill rotWithShape="1">
          <a:blip r:embed="rId2">
            <a:alphaModFix amt="55000"/>
          </a:blip>
          <a:srcRect b="29693" l="23394" r="8280" t="31876"/>
          <a:stretch/>
        </p:blipFill>
        <p:spPr>
          <a:xfrm>
            <a:off x="0" y="0"/>
            <a:ext cx="18287998" cy="10286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3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43" name="Google Shape;43;p8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4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●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○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■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●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○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■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●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○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■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84"/>
          <p:cNvSpPr txBox="1"/>
          <p:nvPr>
            <p:ph idx="1" type="body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-4064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64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64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8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5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6"/>
          <p:cNvSpPr txBox="1"/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Char char="●"/>
              <a:defRPr b="0" i="0" sz="10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Char char="○"/>
              <a:defRPr b="0" i="0" sz="10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Char char="■"/>
              <a:defRPr b="0" i="0" sz="10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Char char="●"/>
              <a:defRPr b="0" i="0" sz="10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Char char="○"/>
              <a:defRPr b="0" i="0" sz="10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Char char="■"/>
              <a:defRPr b="0" i="0" sz="10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Char char="●"/>
              <a:defRPr b="0" i="0" sz="10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Char char="○"/>
              <a:defRPr b="0" i="0" sz="10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Char char="■"/>
              <a:defRPr b="0" i="0" sz="10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86"/>
          <p:cNvSpPr txBox="1"/>
          <p:nvPr>
            <p:ph idx="1" type="subTitle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6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TITLE_3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7"/>
          <p:cNvSpPr txBox="1"/>
          <p:nvPr>
            <p:ph type="ctrTitle"/>
          </p:nvPr>
        </p:nvSpPr>
        <p:spPr>
          <a:xfrm>
            <a:off x="2286000" y="1683544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Char char="●"/>
              <a:defRPr b="0" i="0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87"/>
          <p:cNvSpPr txBox="1"/>
          <p:nvPr>
            <p:ph idx="1" type="subTitle"/>
          </p:nvPr>
        </p:nvSpPr>
        <p:spPr>
          <a:xfrm>
            <a:off x="2286000" y="5403057"/>
            <a:ext cx="13716000" cy="24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87"/>
          <p:cNvSpPr txBox="1"/>
          <p:nvPr>
            <p:ph idx="10" type="dt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7"/>
          <p:cNvSpPr txBox="1"/>
          <p:nvPr>
            <p:ph idx="11" type="ftr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87"/>
          <p:cNvSpPr txBox="1"/>
          <p:nvPr>
            <p:ph idx="12" type="sldNum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8"/>
          <p:cNvSpPr txBox="1"/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88"/>
          <p:cNvSpPr txBox="1"/>
          <p:nvPr>
            <p:ph idx="1" type="body"/>
          </p:nvPr>
        </p:nvSpPr>
        <p:spPr>
          <a:xfrm>
            <a:off x="1257300" y="2738438"/>
            <a:ext cx="15773400" cy="6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88"/>
          <p:cNvSpPr txBox="1"/>
          <p:nvPr>
            <p:ph idx="10" type="dt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88"/>
          <p:cNvSpPr txBox="1"/>
          <p:nvPr>
            <p:ph idx="11" type="ftr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88"/>
          <p:cNvSpPr txBox="1"/>
          <p:nvPr>
            <p:ph idx="12" type="sldNum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lobal Last Quarter 2 1">
  <p:cSld name="Full Page Graphic_1_1_7_2_1_2_1">
    <p:bg>
      <p:bgPr>
        <a:noFill/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9"/>
          <p:cNvSpPr/>
          <p:nvPr/>
        </p:nvSpPr>
        <p:spPr>
          <a:xfrm>
            <a:off x="7140825" y="-81925"/>
            <a:ext cx="11239800" cy="10458000"/>
          </a:xfrm>
          <a:prstGeom prst="rect">
            <a:avLst/>
          </a:prstGeom>
          <a:solidFill>
            <a:srgbClr val="162035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8462" y="9495372"/>
            <a:ext cx="1157478" cy="43862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9"/>
          <p:cNvSpPr txBox="1"/>
          <p:nvPr/>
        </p:nvSpPr>
        <p:spPr>
          <a:xfrm>
            <a:off x="1070975" y="907225"/>
            <a:ext cx="26772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419" sz="1000" u="none" cap="none" strike="noStrike">
                <a:solidFill>
                  <a:srgbClr val="1420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GOALS</a:t>
            </a:r>
            <a:endParaRPr b="0" i="0" sz="1000" u="none" cap="none" strike="noStrike">
              <a:solidFill>
                <a:srgbClr val="14203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70;p89"/>
          <p:cNvSpPr txBox="1"/>
          <p:nvPr/>
        </p:nvSpPr>
        <p:spPr>
          <a:xfrm>
            <a:off x="1070975" y="1360825"/>
            <a:ext cx="4335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s-419" sz="5400" u="none" cap="none" strike="noStrike">
                <a:solidFill>
                  <a:srgbClr val="1620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Next Quarter</a:t>
            </a:r>
            <a:endParaRPr b="0" i="0" sz="5400" u="none" cap="none" strike="noStrike">
              <a:solidFill>
                <a:srgbClr val="162035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1" name="Google Shape;71;p89"/>
          <p:cNvSpPr txBox="1"/>
          <p:nvPr/>
        </p:nvSpPr>
        <p:spPr>
          <a:xfrm>
            <a:off x="1168450" y="3077114"/>
            <a:ext cx="70740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419" sz="3600" u="none" cap="none" strike="noStrike">
                <a:solidFill>
                  <a:srgbClr val="131F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Objective</a:t>
            </a:r>
            <a:endParaRPr b="0" i="0" sz="3600" u="none" cap="none" strike="noStrike">
              <a:solidFill>
                <a:srgbClr val="131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89"/>
          <p:cNvSpPr txBox="1"/>
          <p:nvPr/>
        </p:nvSpPr>
        <p:spPr>
          <a:xfrm>
            <a:off x="8852050" y="1474527"/>
            <a:ext cx="70740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419" sz="36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Key Results</a:t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3" name="Google Shape;73;p89"/>
          <p:cNvSpPr txBox="1"/>
          <p:nvPr/>
        </p:nvSpPr>
        <p:spPr>
          <a:xfrm>
            <a:off x="1084137" y="2004663"/>
            <a:ext cx="12744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419" sz="2400" u="none" cap="none" strike="noStrike">
                <a:solidFill>
                  <a:srgbClr val="C6C9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(19Q4)</a:t>
            </a:r>
            <a:endParaRPr b="0" i="0" sz="2400" u="none" cap="none" strike="noStrike">
              <a:solidFill>
                <a:srgbClr val="C6C9D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4" name="Google Shape;74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81752" y="9566800"/>
            <a:ext cx="3095503" cy="327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Text DARK">
  <p:cSld name="Full Page Text DARK_3">
    <p:bg>
      <p:bgPr>
        <a:solidFill>
          <a:srgbClr val="142032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081752" y="9566800"/>
            <a:ext cx="3095503" cy="32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8570" y="9511486"/>
            <a:ext cx="1157478" cy="438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Graphic 1 1">
  <p:cSld name="Full Page Graphic_1_1_8">
    <p:bg>
      <p:bgPr>
        <a:noFill/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7400" y="9396663"/>
            <a:ext cx="1267198" cy="461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51469" y="9568021"/>
            <a:ext cx="2799675" cy="12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Graphic 1 1 2 1 2">
  <p:cSld name="Full Page Graphic_1_1_2_1_2">
    <p:bg>
      <p:bgPr>
        <a:noFill/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1"/>
          <p:cNvSpPr/>
          <p:nvPr/>
        </p:nvSpPr>
        <p:spPr>
          <a:xfrm>
            <a:off x="9144000" y="-17075"/>
            <a:ext cx="9144000" cy="10287000"/>
          </a:xfrm>
          <a:prstGeom prst="rect">
            <a:avLst/>
          </a:prstGeom>
          <a:solidFill>
            <a:srgbClr val="E8ECF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122475" y="9564179"/>
            <a:ext cx="3095503" cy="32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462" y="9495372"/>
            <a:ext cx="1157478" cy="438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itle">
  <p:cSld name="TITL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741700" y="9487304"/>
            <a:ext cx="263842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700" y="9411104"/>
            <a:ext cx="74295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700" y="9411104"/>
            <a:ext cx="74295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secHead">
  <p:cSld name="SECTION_HEADER">
    <p:bg>
      <p:bgPr>
        <a:solidFill>
          <a:schemeClr val="dk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697" y="706327"/>
            <a:ext cx="1928549" cy="702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7636" y="706325"/>
            <a:ext cx="1535147" cy="7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616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p" type="tx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700" y="9411104"/>
            <a:ext cx="74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58"/>
          <p:cNvPicPr preferRelativeResize="0"/>
          <p:nvPr/>
        </p:nvPicPr>
        <p:blipFill rotWithShape="1">
          <a:blip r:embed="rId3">
            <a:alphaModFix/>
          </a:blip>
          <a:srcRect b="3339" l="0" r="0" t="3340"/>
          <a:stretch/>
        </p:blipFill>
        <p:spPr>
          <a:xfrm>
            <a:off x="5011895" y="-1657994"/>
            <a:ext cx="20670809" cy="11275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sides - Light Gray " type="twoColTx">
  <p:cSld name="TITLE_AND_TWO_COLUMNS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9"/>
          <p:cNvSpPr/>
          <p:nvPr/>
        </p:nvSpPr>
        <p:spPr>
          <a:xfrm>
            <a:off x="7054550" y="0"/>
            <a:ext cx="11233800" cy="1032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700" y="9411104"/>
            <a:ext cx="74295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sides - Light Gray  1">
  <p:cSld name="TITLE_AND_TWO_COLUMNS_1">
    <p:bg>
      <p:bgPr>
        <a:solidFill>
          <a:srgbClr val="848FA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741700" y="9487288"/>
            <a:ext cx="263842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700" y="9407546"/>
            <a:ext cx="742950" cy="27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ama slide" type="titleOnly">
  <p:cSld name="TITLE_ONLY"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741700" y="9487288"/>
            <a:ext cx="263842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700" y="9407546"/>
            <a:ext cx="742950" cy="27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62"/>
          <p:cNvPicPr preferRelativeResize="0"/>
          <p:nvPr/>
        </p:nvPicPr>
        <p:blipFill rotWithShape="1">
          <a:blip r:embed="rId2">
            <a:alphaModFix amt="50000"/>
          </a:blip>
          <a:srcRect b="37552" l="-8728" r="35805" t="21246"/>
          <a:stretch/>
        </p:blipFill>
        <p:spPr>
          <a:xfrm>
            <a:off x="33500" y="-11150"/>
            <a:ext cx="18224954" cy="1029815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62"/>
          <p:cNvSpPr/>
          <p:nvPr/>
        </p:nvSpPr>
        <p:spPr>
          <a:xfrm>
            <a:off x="-77850" y="-9575"/>
            <a:ext cx="2456400" cy="10298100"/>
          </a:xfrm>
          <a:prstGeom prst="rect">
            <a:avLst/>
          </a:prstGeom>
          <a:solidFill>
            <a:srgbClr val="1723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3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41700" y="9487288"/>
            <a:ext cx="263842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700" y="9407546"/>
            <a:ext cx="742950" cy="27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63"/>
          <p:cNvPicPr preferRelativeResize="0"/>
          <p:nvPr/>
        </p:nvPicPr>
        <p:blipFill rotWithShape="1">
          <a:blip r:embed="rId2">
            <a:alphaModFix amt="69000"/>
          </a:blip>
          <a:srcRect b="40884" l="-20171" r="49813" t="19536"/>
          <a:stretch/>
        </p:blipFill>
        <p:spPr>
          <a:xfrm>
            <a:off x="0" y="0"/>
            <a:ext cx="18287998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41700" y="9487288"/>
            <a:ext cx="263842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700" y="9407546"/>
            <a:ext cx="742950" cy="27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ama slide" type="titleOnly">
  <p:cSld name="TITLE_ONLY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741700" y="9487288"/>
            <a:ext cx="263842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700" y="9407546"/>
            <a:ext cx="742950" cy="27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64"/>
          <p:cNvPicPr preferRelativeResize="0"/>
          <p:nvPr/>
        </p:nvPicPr>
        <p:blipFill rotWithShape="1">
          <a:blip r:embed="rId2">
            <a:alphaModFix amt="55000"/>
          </a:blip>
          <a:srcRect b="29693" l="23394" r="8280" t="31876"/>
          <a:stretch/>
        </p:blipFill>
        <p:spPr>
          <a:xfrm>
            <a:off x="0" y="0"/>
            <a:ext cx="18287998" cy="1028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5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116" name="Google Shape;116;p65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sides - Light Gray  2">
  <p:cSld name="TITLE_AND_TWO_COLUMNS_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6"/>
          <p:cNvSpPr/>
          <p:nvPr/>
        </p:nvSpPr>
        <p:spPr>
          <a:xfrm>
            <a:off x="7054550" y="0"/>
            <a:ext cx="11233800" cy="1032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700" y="9411104"/>
            <a:ext cx="74295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ama slide 1">
  <p:cSld name="TITLE_ONLY_1"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741700" y="9487288"/>
            <a:ext cx="263842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700" y="9407546"/>
            <a:ext cx="742950" cy="27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8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●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○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■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●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○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■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●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○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■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68"/>
          <p:cNvSpPr txBox="1"/>
          <p:nvPr>
            <p:ph idx="1" type="body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-4064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64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64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68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9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ink with logo 1">
  <p:cSld name="BIG_NUMBER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31" name="Google Shape;131;p70"/>
          <p:cNvSpPr/>
          <p:nvPr/>
        </p:nvSpPr>
        <p:spPr>
          <a:xfrm>
            <a:off x="-34500" y="-71150"/>
            <a:ext cx="18357000" cy="10450200"/>
          </a:xfrm>
          <a:prstGeom prst="rect">
            <a:avLst/>
          </a:prstGeom>
          <a:solidFill>
            <a:srgbClr val="F7196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95824"/>
            <a:ext cx="18288004" cy="1338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Graphic 1 1">
  <p:cSld name="Full Page Graphic_1_1">
    <p:bg>
      <p:bgPr>
        <a:solidFill>
          <a:schemeClr val="accent4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7400" y="9396663"/>
            <a:ext cx="1267198" cy="461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51469" y="9568021"/>
            <a:ext cx="2799675" cy="12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Graphic 2 1">
  <p:cSld name="Full Page Graphic_1_1_7">
    <p:bg>
      <p:bgPr>
        <a:noFill/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122475" y="9564179"/>
            <a:ext cx="3095483" cy="32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462" y="9495372"/>
            <a:ext cx="1157488" cy="43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Graphic" showMasterSp="0">
  <p:cSld name="Full Page Graphic 2"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3"/>
          <p:cNvSpPr txBox="1"/>
          <p:nvPr>
            <p:ph idx="12" type="sldNum"/>
          </p:nvPr>
        </p:nvSpPr>
        <p:spPr>
          <a:xfrm>
            <a:off x="8951861" y="9757915"/>
            <a:ext cx="3708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75" lIns="53575" spcFirstLastPara="1" rIns="53575" wrap="square" tIns="53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Graphic 2 1">
  <p:cSld name="Full Page Graphic_1_1_7">
    <p:bg>
      <p:bgPr>
        <a:noFill/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122475" y="9564179"/>
            <a:ext cx="3095503" cy="32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462" y="9495372"/>
            <a:ext cx="1157478" cy="438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Graphic 1 1 2 1 1">
  <p:cSld name="Full Page Graphic_1_1_2_1_1">
    <p:bg>
      <p:bgPr>
        <a:noFill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4"/>
          <p:cNvSpPr/>
          <p:nvPr/>
        </p:nvSpPr>
        <p:spPr>
          <a:xfrm>
            <a:off x="7200000" y="-17050"/>
            <a:ext cx="11088000" cy="10287000"/>
          </a:xfrm>
          <a:prstGeom prst="rect">
            <a:avLst/>
          </a:prstGeom>
          <a:solidFill>
            <a:srgbClr val="E8ECF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122475" y="9564179"/>
            <a:ext cx="3095503" cy="32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462" y="9495372"/>
            <a:ext cx="1157478" cy="438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35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Text DARK 1">
  <p:cSld name="Full Page Text DARK_1">
    <p:bg>
      <p:bgPr>
        <a:solidFill>
          <a:srgbClr val="F71963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081752" y="9566800"/>
            <a:ext cx="3095483" cy="32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8570" y="9511486"/>
            <a:ext cx="1157488" cy="43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741700" y="9487304"/>
            <a:ext cx="263842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700" y="9411104"/>
            <a:ext cx="74295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700" y="9411104"/>
            <a:ext cx="74295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secHead">
  <p:cSld name="SECTION_HEADER">
    <p:bg>
      <p:bgPr>
        <a:solidFill>
          <a:schemeClr val="dk2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688" y="914396"/>
            <a:ext cx="2422798" cy="88241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78"/>
          <p:cNvSpPr txBox="1"/>
          <p:nvPr/>
        </p:nvSpPr>
        <p:spPr>
          <a:xfrm>
            <a:off x="887600" y="5390520"/>
            <a:ext cx="9319200" cy="3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Arial"/>
              <a:buNone/>
            </a:pPr>
            <a:r>
              <a:rPr b="0" i="0" lang="es-419" sz="8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Unified commerce platform for unified businesses.</a:t>
            </a:r>
            <a:endParaRPr b="0" i="0" sz="82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" name="Google Shape;2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58800" y="893650"/>
            <a:ext cx="1928545" cy="8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p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79"/>
          <p:cNvPicPr preferRelativeResize="0"/>
          <p:nvPr/>
        </p:nvPicPr>
        <p:blipFill rotWithShape="1">
          <a:blip r:embed="rId2">
            <a:alphaModFix amt="55000"/>
          </a:blip>
          <a:srcRect b="3344" l="0" r="36121" t="19064"/>
          <a:stretch/>
        </p:blipFill>
        <p:spPr>
          <a:xfrm>
            <a:off x="5083975" y="0"/>
            <a:ext cx="13204028" cy="937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700" y="9411104"/>
            <a:ext cx="74295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sides - Light Gray 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0"/>
          <p:cNvSpPr/>
          <p:nvPr/>
        </p:nvSpPr>
        <p:spPr>
          <a:xfrm>
            <a:off x="7054550" y="0"/>
            <a:ext cx="11233800" cy="1032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700" y="9411104"/>
            <a:ext cx="74295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9.xml"/><Relationship Id="rId6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08">
          <p15:clr>
            <a:srgbClr val="EA4335"/>
          </p15:clr>
        </p15:guide>
        <p15:guide id="2" pos="1820">
          <p15:clr>
            <a:srgbClr val="EA4335"/>
          </p15:clr>
        </p15:guide>
        <p15:guide id="3" pos="3132">
          <p15:clr>
            <a:srgbClr val="EA4335"/>
          </p15:clr>
        </p15:guide>
        <p15:guide id="4" pos="5756">
          <p15:clr>
            <a:srgbClr val="EA4335"/>
          </p15:clr>
        </p15:guide>
        <p15:guide id="5" pos="4444">
          <p15:clr>
            <a:srgbClr val="EA4335"/>
          </p15:clr>
        </p15:guide>
        <p15:guide id="6" pos="7068">
          <p15:clr>
            <a:srgbClr val="EA4335"/>
          </p15:clr>
        </p15:guide>
        <p15:guide id="7" pos="8352">
          <p15:clr>
            <a:srgbClr val="EA4335"/>
          </p15:clr>
        </p15:guide>
        <p15:guide id="8" pos="9684">
          <p15:clr>
            <a:srgbClr val="EA4335"/>
          </p15:clr>
        </p15:guide>
        <p15:guide id="9" pos="10948">
          <p15:clr>
            <a:srgbClr val="EA4335"/>
          </p15:clr>
        </p15:guide>
        <p15:guide id="10" orient="horz" pos="5593">
          <p15:clr>
            <a:srgbClr val="EA4335"/>
          </p15:clr>
        </p15:guide>
        <p15:guide id="11" orient="horz" pos="576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08">
          <p15:clr>
            <a:srgbClr val="EA4335"/>
          </p15:clr>
        </p15:guide>
        <p15:guide id="2" pos="1820">
          <p15:clr>
            <a:srgbClr val="EA4335"/>
          </p15:clr>
        </p15:guide>
        <p15:guide id="3" pos="3132">
          <p15:clr>
            <a:srgbClr val="EA4335"/>
          </p15:clr>
        </p15:guide>
        <p15:guide id="4" pos="5756">
          <p15:clr>
            <a:srgbClr val="EA4335"/>
          </p15:clr>
        </p15:guide>
        <p15:guide id="5" pos="4444">
          <p15:clr>
            <a:srgbClr val="EA4335"/>
          </p15:clr>
        </p15:guide>
        <p15:guide id="6" pos="7068">
          <p15:clr>
            <a:srgbClr val="EA4335"/>
          </p15:clr>
        </p15:guide>
        <p15:guide id="7" pos="8352">
          <p15:clr>
            <a:srgbClr val="EA4335"/>
          </p15:clr>
        </p15:guide>
        <p15:guide id="8" pos="9684">
          <p15:clr>
            <a:srgbClr val="EA4335"/>
          </p15:clr>
        </p15:guide>
        <p15:guide id="9" pos="10948">
          <p15:clr>
            <a:srgbClr val="EA4335"/>
          </p15:clr>
        </p15:guide>
        <p15:guide id="10" orient="horz" pos="5593">
          <p15:clr>
            <a:srgbClr val="EA4335"/>
          </p15:clr>
        </p15:guide>
        <p15:guide id="11" orient="horz" pos="576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4.png"/><Relationship Id="rId4" Type="http://schemas.openxmlformats.org/officeDocument/2006/relationships/image" Target="../media/image63.png"/><Relationship Id="rId5" Type="http://schemas.openxmlformats.org/officeDocument/2006/relationships/image" Target="../media/image4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Relationship Id="rId6" Type="http://schemas.openxmlformats.org/officeDocument/2006/relationships/image" Target="../media/image50.png"/><Relationship Id="rId7" Type="http://schemas.openxmlformats.org/officeDocument/2006/relationships/image" Target="../media/image43.png"/><Relationship Id="rId8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2.jp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83.png"/><Relationship Id="rId10" Type="http://schemas.openxmlformats.org/officeDocument/2006/relationships/image" Target="../media/image58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4.png"/><Relationship Id="rId5" Type="http://schemas.openxmlformats.org/officeDocument/2006/relationships/image" Target="../media/image53.png"/><Relationship Id="rId6" Type="http://schemas.openxmlformats.org/officeDocument/2006/relationships/image" Target="../media/image57.png"/><Relationship Id="rId7" Type="http://schemas.openxmlformats.org/officeDocument/2006/relationships/image" Target="../media/image55.png"/><Relationship Id="rId8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40" Type="http://schemas.openxmlformats.org/officeDocument/2006/relationships/image" Target="../media/image98.png"/><Relationship Id="rId20" Type="http://schemas.openxmlformats.org/officeDocument/2006/relationships/image" Target="../media/image79.png"/><Relationship Id="rId42" Type="http://schemas.openxmlformats.org/officeDocument/2006/relationships/image" Target="../media/image102.png"/><Relationship Id="rId41" Type="http://schemas.openxmlformats.org/officeDocument/2006/relationships/image" Target="../media/image104.png"/><Relationship Id="rId22" Type="http://schemas.openxmlformats.org/officeDocument/2006/relationships/image" Target="../media/image86.png"/><Relationship Id="rId44" Type="http://schemas.openxmlformats.org/officeDocument/2006/relationships/image" Target="../media/image103.png"/><Relationship Id="rId21" Type="http://schemas.openxmlformats.org/officeDocument/2006/relationships/image" Target="../media/image77.png"/><Relationship Id="rId43" Type="http://schemas.openxmlformats.org/officeDocument/2006/relationships/image" Target="../media/image105.png"/><Relationship Id="rId24" Type="http://schemas.openxmlformats.org/officeDocument/2006/relationships/hyperlink" Target="https://arvital.myvtex.com/admin/Site/Seller.aspx" TargetMode="External"/><Relationship Id="rId23" Type="http://schemas.openxmlformats.org/officeDocument/2006/relationships/image" Target="../media/image100.png"/><Relationship Id="rId45" Type="http://schemas.openxmlformats.org/officeDocument/2006/relationships/image" Target="../media/image106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9" Type="http://schemas.openxmlformats.org/officeDocument/2006/relationships/image" Target="../media/image68.png"/><Relationship Id="rId26" Type="http://schemas.openxmlformats.org/officeDocument/2006/relationships/image" Target="../media/image81.png"/><Relationship Id="rId25" Type="http://schemas.openxmlformats.org/officeDocument/2006/relationships/image" Target="../media/image82.png"/><Relationship Id="rId28" Type="http://schemas.openxmlformats.org/officeDocument/2006/relationships/image" Target="../media/image85.png"/><Relationship Id="rId27" Type="http://schemas.openxmlformats.org/officeDocument/2006/relationships/image" Target="../media/image84.png"/><Relationship Id="rId5" Type="http://schemas.openxmlformats.org/officeDocument/2006/relationships/image" Target="../media/image59.png"/><Relationship Id="rId6" Type="http://schemas.openxmlformats.org/officeDocument/2006/relationships/image" Target="../media/image66.png"/><Relationship Id="rId29" Type="http://schemas.openxmlformats.org/officeDocument/2006/relationships/image" Target="../media/image90.png"/><Relationship Id="rId7" Type="http://schemas.openxmlformats.org/officeDocument/2006/relationships/image" Target="../media/image65.png"/><Relationship Id="rId8" Type="http://schemas.openxmlformats.org/officeDocument/2006/relationships/image" Target="../media/image69.png"/><Relationship Id="rId31" Type="http://schemas.openxmlformats.org/officeDocument/2006/relationships/image" Target="../media/image87.png"/><Relationship Id="rId30" Type="http://schemas.openxmlformats.org/officeDocument/2006/relationships/image" Target="../media/image88.png"/><Relationship Id="rId11" Type="http://schemas.openxmlformats.org/officeDocument/2006/relationships/image" Target="../media/image70.png"/><Relationship Id="rId33" Type="http://schemas.openxmlformats.org/officeDocument/2006/relationships/image" Target="../media/image89.png"/><Relationship Id="rId10" Type="http://schemas.openxmlformats.org/officeDocument/2006/relationships/image" Target="../media/image67.png"/><Relationship Id="rId32" Type="http://schemas.openxmlformats.org/officeDocument/2006/relationships/image" Target="../media/image93.png"/><Relationship Id="rId13" Type="http://schemas.openxmlformats.org/officeDocument/2006/relationships/image" Target="../media/image76.png"/><Relationship Id="rId35" Type="http://schemas.openxmlformats.org/officeDocument/2006/relationships/image" Target="../media/image95.png"/><Relationship Id="rId12" Type="http://schemas.openxmlformats.org/officeDocument/2006/relationships/image" Target="../media/image72.png"/><Relationship Id="rId34" Type="http://schemas.openxmlformats.org/officeDocument/2006/relationships/image" Target="../media/image97.png"/><Relationship Id="rId15" Type="http://schemas.openxmlformats.org/officeDocument/2006/relationships/image" Target="../media/image74.png"/><Relationship Id="rId37" Type="http://schemas.openxmlformats.org/officeDocument/2006/relationships/image" Target="../media/image92.png"/><Relationship Id="rId14" Type="http://schemas.openxmlformats.org/officeDocument/2006/relationships/image" Target="../media/image73.png"/><Relationship Id="rId36" Type="http://schemas.openxmlformats.org/officeDocument/2006/relationships/image" Target="../media/image94.png"/><Relationship Id="rId17" Type="http://schemas.openxmlformats.org/officeDocument/2006/relationships/image" Target="../media/image78.png"/><Relationship Id="rId39" Type="http://schemas.openxmlformats.org/officeDocument/2006/relationships/image" Target="../media/image99.png"/><Relationship Id="rId16" Type="http://schemas.openxmlformats.org/officeDocument/2006/relationships/image" Target="../media/image75.png"/><Relationship Id="rId38" Type="http://schemas.openxmlformats.org/officeDocument/2006/relationships/image" Target="../media/image96.png"/><Relationship Id="rId19" Type="http://schemas.openxmlformats.org/officeDocument/2006/relationships/image" Target="../media/image80.png"/><Relationship Id="rId18" Type="http://schemas.openxmlformats.org/officeDocument/2006/relationships/image" Target="../media/image10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7.png"/><Relationship Id="rId4" Type="http://schemas.openxmlformats.org/officeDocument/2006/relationships/image" Target="../media/image109.png"/><Relationship Id="rId9" Type="http://schemas.openxmlformats.org/officeDocument/2006/relationships/image" Target="../media/image118.png"/><Relationship Id="rId5" Type="http://schemas.openxmlformats.org/officeDocument/2006/relationships/image" Target="../media/image110.png"/><Relationship Id="rId6" Type="http://schemas.openxmlformats.org/officeDocument/2006/relationships/image" Target="../media/image108.png"/><Relationship Id="rId7" Type="http://schemas.openxmlformats.org/officeDocument/2006/relationships/image" Target="../media/image120.png"/><Relationship Id="rId8" Type="http://schemas.openxmlformats.org/officeDocument/2006/relationships/image" Target="../media/image1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1.png"/><Relationship Id="rId4" Type="http://schemas.openxmlformats.org/officeDocument/2006/relationships/image" Target="../media/image113.png"/><Relationship Id="rId9" Type="http://schemas.openxmlformats.org/officeDocument/2006/relationships/image" Target="../media/image115.png"/><Relationship Id="rId5" Type="http://schemas.openxmlformats.org/officeDocument/2006/relationships/image" Target="../media/image112.png"/><Relationship Id="rId6" Type="http://schemas.openxmlformats.org/officeDocument/2006/relationships/image" Target="../media/image114.png"/><Relationship Id="rId7" Type="http://schemas.openxmlformats.org/officeDocument/2006/relationships/image" Target="../media/image119.png"/><Relationship Id="rId8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"/>
          <p:cNvSpPr/>
          <p:nvPr/>
        </p:nvSpPr>
        <p:spPr>
          <a:xfrm>
            <a:off x="13004000" y="-695050"/>
            <a:ext cx="4317000" cy="3161400"/>
          </a:xfrm>
          <a:prstGeom prst="roundRect">
            <a:avLst>
              <a:gd fmla="val 7568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"/>
          <p:cNvSpPr txBox="1"/>
          <p:nvPr/>
        </p:nvSpPr>
        <p:spPr>
          <a:xfrm>
            <a:off x="770709" y="7723300"/>
            <a:ext cx="99117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419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Octubre  2021</a:t>
            </a:r>
            <a:br>
              <a:rPr b="0" i="0" lang="es-419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s-419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VTEX </a:t>
            </a:r>
            <a:r>
              <a:rPr b="0" i="0" lang="es-419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Argentina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" name="Google Shape;154;p1"/>
          <p:cNvSpPr txBox="1"/>
          <p:nvPr/>
        </p:nvSpPr>
        <p:spPr>
          <a:xfrm>
            <a:off x="770709" y="3935975"/>
            <a:ext cx="10479000" cy="21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419" sz="6000" u="none" cap="none" strike="noStrike">
                <a:solidFill>
                  <a:srgbClr val="FA8BB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Arquitectura y Features</a:t>
            </a:r>
            <a:br>
              <a:rPr b="0" i="0" lang="es-419" sz="6000" u="none" cap="none" strike="noStrike">
                <a:solidFill>
                  <a:srgbClr val="FA8BB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0" lang="es-419" sz="6000" u="none" cap="none" strike="noStrike">
                <a:solidFill>
                  <a:srgbClr val="FA8BB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Proyecto B2B: Comisionistas</a:t>
            </a:r>
            <a:br>
              <a:rPr b="0" i="0" lang="es-419" sz="6000" u="none" cap="none" strike="noStrike">
                <a:solidFill>
                  <a:srgbClr val="FA8BB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"/>
          <p:cNvSpPr txBox="1"/>
          <p:nvPr/>
        </p:nvSpPr>
        <p:spPr>
          <a:xfrm>
            <a:off x="770709" y="1411200"/>
            <a:ext cx="9521400" cy="17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s-419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Vital</a:t>
            </a:r>
            <a:endParaRPr b="1" i="0" sz="9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6" name="Google Shape;1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85041" y="447062"/>
            <a:ext cx="3322700" cy="1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0"/>
          <p:cNvSpPr/>
          <p:nvPr/>
        </p:nvSpPr>
        <p:spPr>
          <a:xfrm>
            <a:off x="5906000" y="0"/>
            <a:ext cx="12685800" cy="10287000"/>
          </a:xfrm>
          <a:prstGeom prst="rect">
            <a:avLst/>
          </a:prstGeom>
          <a:solidFill>
            <a:srgbClr val="F4F3F8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0"/>
          <p:cNvSpPr txBox="1"/>
          <p:nvPr/>
        </p:nvSpPr>
        <p:spPr>
          <a:xfrm>
            <a:off x="721376" y="1302625"/>
            <a:ext cx="61932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50" lIns="53550" spcFirstLastPara="1" rIns="53550" wrap="square" tIns="535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4800" u="none" cap="none" strike="noStrike">
                <a:solidFill>
                  <a:srgbClr val="F719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Arquitectura </a:t>
            </a:r>
            <a:r>
              <a:rPr b="0" i="0" lang="es-419" sz="4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VTEX</a:t>
            </a:r>
            <a:endParaRPr b="0" i="0" sz="1000" u="none" cap="none" strike="noStrike">
              <a:solidFill>
                <a:srgbClr val="F719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57" name="Google Shape;35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700" y="9411104"/>
            <a:ext cx="742950" cy="26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10"/>
          <p:cNvCxnSpPr/>
          <p:nvPr/>
        </p:nvCxnSpPr>
        <p:spPr>
          <a:xfrm>
            <a:off x="854327" y="3288374"/>
            <a:ext cx="1502700" cy="0"/>
          </a:xfrm>
          <a:prstGeom prst="straightConnector1">
            <a:avLst/>
          </a:prstGeom>
          <a:noFill/>
          <a:ln cap="flat" cmpd="sng" w="25400">
            <a:solidFill>
              <a:srgbClr val="F71963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59" name="Google Shape;359;p10"/>
          <p:cNvSpPr txBox="1"/>
          <p:nvPr/>
        </p:nvSpPr>
        <p:spPr>
          <a:xfrm>
            <a:off x="729500" y="2501475"/>
            <a:ext cx="5847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s-419" sz="31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Árbol</a:t>
            </a:r>
            <a:endParaRPr b="0" i="0" sz="31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0" name="Google Shape;360;p10"/>
          <p:cNvSpPr/>
          <p:nvPr/>
        </p:nvSpPr>
        <p:spPr>
          <a:xfrm>
            <a:off x="8768400" y="3231399"/>
            <a:ext cx="2595900" cy="1046100"/>
          </a:xfrm>
          <a:prstGeom prst="roundRect">
            <a:avLst>
              <a:gd fmla="val 1323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Sucursal Avellaneda</a:t>
            </a:r>
            <a:br>
              <a:rPr b="1" i="0" lang="es-419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1" lang="es-419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arvitalcomiav</a:t>
            </a:r>
            <a:endParaRPr b="1" i="1" sz="1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1" name="Google Shape;361;p10"/>
          <p:cNvCxnSpPr>
            <a:stCxn id="362" idx="0"/>
            <a:endCxn id="363" idx="2"/>
          </p:cNvCxnSpPr>
          <p:nvPr/>
        </p:nvCxnSpPr>
        <p:spPr>
          <a:xfrm rot="10800000">
            <a:off x="10044000" y="1199850"/>
            <a:ext cx="300" cy="54960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4" name="Google Shape;364;p10"/>
          <p:cNvCxnSpPr/>
          <p:nvPr/>
        </p:nvCxnSpPr>
        <p:spPr>
          <a:xfrm rot="10800000">
            <a:off x="10170253" y="4270890"/>
            <a:ext cx="13200" cy="513900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5" name="Google Shape;365;p10"/>
          <p:cNvCxnSpPr>
            <a:endCxn id="366" idx="3"/>
          </p:cNvCxnSpPr>
          <p:nvPr/>
        </p:nvCxnSpPr>
        <p:spPr>
          <a:xfrm>
            <a:off x="11563184" y="754045"/>
            <a:ext cx="4591200" cy="27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67" name="Google Shape;367;p10"/>
          <p:cNvSpPr/>
          <p:nvPr/>
        </p:nvSpPr>
        <p:spPr>
          <a:xfrm>
            <a:off x="12288224" y="459422"/>
            <a:ext cx="1603200" cy="594600"/>
          </a:xfrm>
          <a:prstGeom prst="roundRect">
            <a:avLst>
              <a:gd fmla="val 13230" name="adj"/>
            </a:avLst>
          </a:prstGeom>
          <a:solidFill>
            <a:srgbClr val="FFFFFF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Promociones UV</a:t>
            </a:r>
            <a:endParaRPr b="0" i="0" sz="1400" u="none" cap="none" strike="noStrike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" name="Google Shape;366;p10"/>
          <p:cNvSpPr/>
          <p:nvPr/>
        </p:nvSpPr>
        <p:spPr>
          <a:xfrm>
            <a:off x="14179784" y="459445"/>
            <a:ext cx="1974600" cy="594600"/>
          </a:xfrm>
          <a:prstGeom prst="roundRect">
            <a:avLst>
              <a:gd fmla="val 13230" name="adj"/>
            </a:avLst>
          </a:prstGeom>
          <a:solidFill>
            <a:srgbClr val="FFFFFF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Medios de pago</a:t>
            </a:r>
            <a:endParaRPr b="0" i="0" sz="1300" u="none" cap="none" strike="noStrike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" name="Google Shape;368;p10"/>
          <p:cNvSpPr/>
          <p:nvPr/>
        </p:nvSpPr>
        <p:spPr>
          <a:xfrm>
            <a:off x="9362997" y="6089051"/>
            <a:ext cx="1603200" cy="594600"/>
          </a:xfrm>
          <a:prstGeom prst="roundRect">
            <a:avLst>
              <a:gd fmla="val 13230" name="adj"/>
            </a:avLst>
          </a:prstGeom>
          <a:solidFill>
            <a:srgbClr val="FFFFFF"/>
          </a:solidFill>
          <a:ln cap="flat" cmpd="sng" w="9525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Logística</a:t>
            </a:r>
            <a:endParaRPr b="0" i="0" sz="1300" u="none" cap="none" strike="noStrike">
              <a:solidFill>
                <a:srgbClr val="F719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9" name="Google Shape;369;p10"/>
          <p:cNvSpPr/>
          <p:nvPr/>
        </p:nvSpPr>
        <p:spPr>
          <a:xfrm>
            <a:off x="9369202" y="8460299"/>
            <a:ext cx="1603200" cy="505500"/>
          </a:xfrm>
          <a:prstGeom prst="roundRect">
            <a:avLst>
              <a:gd fmla="val 13230" name="adj"/>
            </a:avLst>
          </a:prstGeom>
          <a:solidFill>
            <a:srgbClr val="FFFFFF"/>
          </a:solidFill>
          <a:ln cap="flat" cmpd="sng" w="9525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Medios de Pago</a:t>
            </a:r>
            <a:endParaRPr b="0" i="0" sz="1300" u="none" cap="none" strike="noStrike">
              <a:solidFill>
                <a:srgbClr val="F719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0" name="Google Shape;370;p10"/>
          <p:cNvSpPr/>
          <p:nvPr/>
        </p:nvSpPr>
        <p:spPr>
          <a:xfrm>
            <a:off x="9362997" y="6918898"/>
            <a:ext cx="1603200" cy="546600"/>
          </a:xfrm>
          <a:prstGeom prst="roundRect">
            <a:avLst>
              <a:gd fmla="val 13230" name="adj"/>
            </a:avLst>
          </a:prstGeom>
          <a:solidFill>
            <a:srgbClr val="FFFFFF"/>
          </a:solidFill>
          <a:ln cap="flat" cmpd="sng" w="9525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Precio</a:t>
            </a:r>
            <a:endParaRPr b="0" i="0" sz="1300" u="none" cap="none" strike="noStrike">
              <a:solidFill>
                <a:srgbClr val="F719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Google Shape;362;p10"/>
          <p:cNvSpPr/>
          <p:nvPr/>
        </p:nvSpPr>
        <p:spPr>
          <a:xfrm>
            <a:off x="8941800" y="1749450"/>
            <a:ext cx="2205000" cy="932400"/>
          </a:xfrm>
          <a:prstGeom prst="roundRect">
            <a:avLst>
              <a:gd fmla="val 13230" name="adj"/>
            </a:avLst>
          </a:prstGeom>
          <a:solidFill>
            <a:srgbClr val="FCA1BF"/>
          </a:solidFill>
          <a:ln cap="flat" cmpd="sng" w="9525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Política Comercial </a:t>
            </a:r>
            <a:r>
              <a:rPr lang="es-419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br>
              <a:rPr b="0" i="0" lang="es-419" sz="14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1" lang="es-419" sz="14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Comisionista</a:t>
            </a:r>
            <a:endParaRPr b="1" i="1" sz="1400" u="none" cap="none" strike="noStrike">
              <a:solidFill>
                <a:srgbClr val="F719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3" name="Google Shape;363;p10"/>
          <p:cNvSpPr/>
          <p:nvPr/>
        </p:nvSpPr>
        <p:spPr>
          <a:xfrm>
            <a:off x="8555090" y="267525"/>
            <a:ext cx="2978100" cy="932400"/>
          </a:xfrm>
          <a:prstGeom prst="roundRect">
            <a:avLst>
              <a:gd fmla="val 13230" name="adj"/>
            </a:avLst>
          </a:prstGeom>
          <a:solidFill>
            <a:srgbClr val="F71963"/>
          </a:solidFill>
          <a:ln>
            <a:noFill/>
          </a:ln>
          <a:effectLst>
            <a:outerShdw blurRad="200025" rotWithShape="0" algn="bl" dir="3300000" dist="28575">
              <a:srgbClr val="000000">
                <a:alpha val="2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419" sz="1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E-commerce</a:t>
            </a:r>
            <a:br>
              <a:rPr b="0" i="0" lang="es-419" sz="1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1" lang="es-419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arvitalcomi</a:t>
            </a:r>
            <a:endParaRPr b="1" i="1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71" name="Google Shape;371;p10"/>
          <p:cNvCxnSpPr>
            <a:endCxn id="362" idx="2"/>
          </p:cNvCxnSpPr>
          <p:nvPr/>
        </p:nvCxnSpPr>
        <p:spPr>
          <a:xfrm rot="10800000">
            <a:off x="10044300" y="2681850"/>
            <a:ext cx="28200" cy="55770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2" name="Google Shape;372;p10"/>
          <p:cNvSpPr/>
          <p:nvPr/>
        </p:nvSpPr>
        <p:spPr>
          <a:xfrm>
            <a:off x="9062101" y="4820393"/>
            <a:ext cx="2205000" cy="932400"/>
          </a:xfrm>
          <a:prstGeom prst="roundRect">
            <a:avLst>
              <a:gd fmla="val 13230" name="adj"/>
            </a:avLst>
          </a:prstGeom>
          <a:solidFill>
            <a:srgbClr val="EFEFEF"/>
          </a:solidFill>
          <a:ln cap="flat" cmpd="sng" w="9525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Política Comercial 2</a:t>
            </a:r>
            <a:br>
              <a:rPr b="0" i="0" lang="es-419" sz="14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1" lang="es-419" sz="14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Comisionista</a:t>
            </a:r>
            <a:br>
              <a:rPr b="1" i="1" lang="es-419" sz="14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1" lang="es-419" sz="14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arvitalcomiav</a:t>
            </a:r>
            <a:endParaRPr b="1" i="1" sz="1400" u="none" cap="none" strike="noStrike">
              <a:solidFill>
                <a:srgbClr val="F719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" name="Google Shape;373;p10"/>
          <p:cNvSpPr/>
          <p:nvPr/>
        </p:nvSpPr>
        <p:spPr>
          <a:xfrm>
            <a:off x="9362997" y="7689598"/>
            <a:ext cx="1603200" cy="505500"/>
          </a:xfrm>
          <a:prstGeom prst="roundRect">
            <a:avLst>
              <a:gd fmla="val 13230" name="adj"/>
            </a:avLst>
          </a:prstGeom>
          <a:solidFill>
            <a:srgbClr val="FFFFFF"/>
          </a:solidFill>
          <a:ln cap="flat" cmpd="sng" w="9525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Promociones</a:t>
            </a:r>
            <a:endParaRPr b="0" i="0" sz="1300" u="none" cap="none" strike="noStrike">
              <a:solidFill>
                <a:srgbClr val="F719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4" name="Google Shape;374;p10"/>
          <p:cNvSpPr/>
          <p:nvPr/>
        </p:nvSpPr>
        <p:spPr>
          <a:xfrm>
            <a:off x="9381853" y="9353323"/>
            <a:ext cx="1603200" cy="505500"/>
          </a:xfrm>
          <a:prstGeom prst="roundRect">
            <a:avLst>
              <a:gd fmla="val 1323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419" sz="17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Stock (*)</a:t>
            </a:r>
            <a:endParaRPr b="0" i="0" sz="17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1"/>
          <p:cNvSpPr txBox="1"/>
          <p:nvPr/>
        </p:nvSpPr>
        <p:spPr>
          <a:xfrm>
            <a:off x="721376" y="1302625"/>
            <a:ext cx="61932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50" lIns="53550" spcFirstLastPara="1" rIns="53550" wrap="square" tIns="535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4800" u="none" cap="none" strike="noStrike">
                <a:solidFill>
                  <a:srgbClr val="F719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Arquitectura </a:t>
            </a:r>
            <a:r>
              <a:rPr b="0" i="0" lang="es-419" sz="4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VTEX</a:t>
            </a:r>
            <a:endParaRPr b="0" i="0" sz="1000" u="none" cap="none" strike="noStrike">
              <a:solidFill>
                <a:srgbClr val="F719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0" name="Google Shape;38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700" y="9411104"/>
            <a:ext cx="74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11"/>
          <p:cNvSpPr txBox="1"/>
          <p:nvPr/>
        </p:nvSpPr>
        <p:spPr>
          <a:xfrm>
            <a:off x="648126" y="2959308"/>
            <a:ext cx="4806900" cy="2662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Integración de la operación de todos los canales de venta en una sóla </a:t>
            </a:r>
            <a:b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plataforma.</a:t>
            </a:r>
            <a:endParaRPr b="0" i="0" sz="2000" u="none" cap="none" strike="noStrike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Discriminar Precios, Promociones, </a:t>
            </a:r>
            <a:b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Catálogo, Logística y Medios de Pago </a:t>
            </a:r>
            <a:b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por canal de Venta.</a:t>
            </a:r>
            <a:endParaRPr b="0" i="0" sz="2000" u="none" cap="none" strike="noStrike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s-419" sz="20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Unificar Stock</a:t>
            </a:r>
            <a:endParaRPr b="0" i="0" sz="2000" u="none" cap="none" strike="noStrike">
              <a:solidFill>
                <a:srgbClr val="F719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2" name="Google Shape;382;p11"/>
          <p:cNvSpPr/>
          <p:nvPr/>
        </p:nvSpPr>
        <p:spPr>
          <a:xfrm>
            <a:off x="8823975" y="3244649"/>
            <a:ext cx="2595900" cy="1046100"/>
          </a:xfrm>
          <a:prstGeom prst="roundRect">
            <a:avLst>
              <a:gd fmla="val 1323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Sucursal Avellaneda</a:t>
            </a:r>
            <a:br>
              <a:rPr b="1" i="0" lang="es-419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1" lang="es-419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arvitalcomiav</a:t>
            </a:r>
            <a:endParaRPr b="1" i="1" sz="1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3" name="Google Shape;383;p11"/>
          <p:cNvSpPr/>
          <p:nvPr/>
        </p:nvSpPr>
        <p:spPr>
          <a:xfrm>
            <a:off x="9446400" y="8536500"/>
            <a:ext cx="1519800" cy="505500"/>
          </a:xfrm>
          <a:prstGeom prst="roundRect">
            <a:avLst>
              <a:gd fmla="val 13230" name="adj"/>
            </a:avLst>
          </a:prstGeom>
          <a:solidFill>
            <a:srgbClr val="FFFFFF"/>
          </a:solidFill>
          <a:ln cap="flat" cmpd="sng" w="9525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Medios de Pago</a:t>
            </a:r>
            <a:endParaRPr b="0" i="0" sz="1300" u="none" cap="none" strike="noStrike">
              <a:solidFill>
                <a:srgbClr val="F719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84" name="Google Shape;384;p11"/>
          <p:cNvCxnSpPr>
            <a:stCxn id="385" idx="0"/>
          </p:cNvCxnSpPr>
          <p:nvPr/>
        </p:nvCxnSpPr>
        <p:spPr>
          <a:xfrm flipH="1" rot="10800000">
            <a:off x="10164597" y="4290551"/>
            <a:ext cx="5700" cy="187470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6" name="Google Shape;386;p11"/>
          <p:cNvCxnSpPr/>
          <p:nvPr/>
        </p:nvCxnSpPr>
        <p:spPr>
          <a:xfrm>
            <a:off x="11944304" y="754093"/>
            <a:ext cx="4871700" cy="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87" name="Google Shape;387;p11"/>
          <p:cNvSpPr/>
          <p:nvPr/>
        </p:nvSpPr>
        <p:spPr>
          <a:xfrm>
            <a:off x="13888423" y="459422"/>
            <a:ext cx="1603200" cy="594600"/>
          </a:xfrm>
          <a:prstGeom prst="roundRect">
            <a:avLst>
              <a:gd fmla="val 13230" name="adj"/>
            </a:avLst>
          </a:prstGeom>
          <a:solidFill>
            <a:srgbClr val="FFFFFF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-419" sz="800" u="none" cap="none" strike="noStrike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Promociones</a:t>
            </a:r>
            <a:endParaRPr b="0" i="0" sz="800" u="none" cap="none" strike="noStrike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8" name="Google Shape;388;p11"/>
          <p:cNvSpPr/>
          <p:nvPr/>
        </p:nvSpPr>
        <p:spPr>
          <a:xfrm>
            <a:off x="15779984" y="459445"/>
            <a:ext cx="1974600" cy="594600"/>
          </a:xfrm>
          <a:prstGeom prst="roundRect">
            <a:avLst>
              <a:gd fmla="val 13230" name="adj"/>
            </a:avLst>
          </a:prstGeom>
          <a:solidFill>
            <a:srgbClr val="FFFFFF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s-419" sz="800" u="none" cap="none" strike="noStrike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Medios de pago</a:t>
            </a:r>
            <a:endParaRPr b="0" i="0" sz="800" u="none" cap="none" strike="noStrike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5" name="Google Shape;385;p11"/>
          <p:cNvSpPr/>
          <p:nvPr/>
        </p:nvSpPr>
        <p:spPr>
          <a:xfrm>
            <a:off x="9362997" y="6165251"/>
            <a:ext cx="1603200" cy="594600"/>
          </a:xfrm>
          <a:prstGeom prst="roundRect">
            <a:avLst>
              <a:gd fmla="val 13230" name="adj"/>
            </a:avLst>
          </a:prstGeom>
          <a:solidFill>
            <a:srgbClr val="FFFFFF"/>
          </a:solidFill>
          <a:ln cap="flat" cmpd="sng" w="9525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Logística</a:t>
            </a:r>
            <a:endParaRPr b="0" i="0" sz="1300" u="none" cap="none" strike="noStrike">
              <a:solidFill>
                <a:srgbClr val="F719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9" name="Google Shape;389;p11"/>
          <p:cNvSpPr/>
          <p:nvPr/>
        </p:nvSpPr>
        <p:spPr>
          <a:xfrm>
            <a:off x="9362997" y="6995098"/>
            <a:ext cx="1603200" cy="546600"/>
          </a:xfrm>
          <a:prstGeom prst="roundRect">
            <a:avLst>
              <a:gd fmla="val 13230" name="adj"/>
            </a:avLst>
          </a:prstGeom>
          <a:solidFill>
            <a:srgbClr val="FFFFFF"/>
          </a:solidFill>
          <a:ln cap="flat" cmpd="sng" w="9525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Precio</a:t>
            </a:r>
            <a:endParaRPr b="0" i="0" sz="1300" u="none" cap="none" strike="noStrike">
              <a:solidFill>
                <a:srgbClr val="F719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0" name="Google Shape;390;p11"/>
          <p:cNvSpPr/>
          <p:nvPr/>
        </p:nvSpPr>
        <p:spPr>
          <a:xfrm>
            <a:off x="8985901" y="1772393"/>
            <a:ext cx="2205000" cy="932400"/>
          </a:xfrm>
          <a:prstGeom prst="roundRect">
            <a:avLst>
              <a:gd fmla="val 13230" name="adj"/>
            </a:avLst>
          </a:prstGeom>
          <a:solidFill>
            <a:srgbClr val="FCA1BF"/>
          </a:solidFill>
          <a:ln cap="flat" cmpd="sng" w="9525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Política Comercial 2</a:t>
            </a:r>
            <a:br>
              <a:rPr b="0" i="0" lang="es-419" sz="14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1" lang="es-419" sz="14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Comisionista</a:t>
            </a:r>
            <a:endParaRPr b="1" i="1" sz="1400" u="none" cap="none" strike="noStrike">
              <a:solidFill>
                <a:srgbClr val="F719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1" name="Google Shape;391;p11"/>
          <p:cNvSpPr/>
          <p:nvPr/>
        </p:nvSpPr>
        <p:spPr>
          <a:xfrm>
            <a:off x="8631290" y="193775"/>
            <a:ext cx="2978100" cy="932400"/>
          </a:xfrm>
          <a:prstGeom prst="roundRect">
            <a:avLst>
              <a:gd fmla="val 13230" name="adj"/>
            </a:avLst>
          </a:prstGeom>
          <a:solidFill>
            <a:srgbClr val="F71963"/>
          </a:solidFill>
          <a:ln>
            <a:noFill/>
          </a:ln>
          <a:effectLst>
            <a:outerShdw blurRad="200025" rotWithShape="0" algn="bl" dir="3300000" dist="28575">
              <a:srgbClr val="000000">
                <a:alpha val="2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419" sz="1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E-commerce</a:t>
            </a:r>
            <a:br>
              <a:rPr b="0" i="0" lang="es-419" sz="1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1" lang="es-419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arvitalcomi</a:t>
            </a:r>
            <a:endParaRPr b="1" i="1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2" name="Google Shape;392;p11"/>
          <p:cNvSpPr/>
          <p:nvPr/>
        </p:nvSpPr>
        <p:spPr>
          <a:xfrm>
            <a:off x="9062101" y="4896593"/>
            <a:ext cx="2205000" cy="932400"/>
          </a:xfrm>
          <a:prstGeom prst="roundRect">
            <a:avLst>
              <a:gd fmla="val 13230" name="adj"/>
            </a:avLst>
          </a:prstGeom>
          <a:solidFill>
            <a:srgbClr val="EFEFEF"/>
          </a:solidFill>
          <a:ln cap="flat" cmpd="sng" w="9525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Política Comercial 2</a:t>
            </a:r>
            <a:br>
              <a:rPr b="0" i="0" lang="es-419" sz="14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1" lang="es-419" sz="14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Comisionista</a:t>
            </a:r>
            <a:br>
              <a:rPr b="1" i="1" lang="es-419" sz="14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1" lang="es-419" sz="14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arvitalcomiav02</a:t>
            </a:r>
            <a:endParaRPr b="1" i="1" sz="1400" u="none" cap="none" strike="noStrike">
              <a:solidFill>
                <a:srgbClr val="F719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3" name="Google Shape;393;p11"/>
          <p:cNvSpPr/>
          <p:nvPr/>
        </p:nvSpPr>
        <p:spPr>
          <a:xfrm>
            <a:off x="9362997" y="7765798"/>
            <a:ext cx="1603200" cy="505500"/>
          </a:xfrm>
          <a:prstGeom prst="roundRect">
            <a:avLst>
              <a:gd fmla="val 13230" name="adj"/>
            </a:avLst>
          </a:prstGeom>
          <a:solidFill>
            <a:srgbClr val="FFFFFF"/>
          </a:solidFill>
          <a:ln cap="flat" cmpd="sng" w="9525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Promociones</a:t>
            </a:r>
            <a:endParaRPr b="0" i="0" sz="1300" u="none" cap="none" strike="noStrike">
              <a:solidFill>
                <a:srgbClr val="F719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4" name="Google Shape;394;p11"/>
          <p:cNvSpPr/>
          <p:nvPr/>
        </p:nvSpPr>
        <p:spPr>
          <a:xfrm>
            <a:off x="9362997" y="9581923"/>
            <a:ext cx="1603200" cy="505500"/>
          </a:xfrm>
          <a:prstGeom prst="roundRect">
            <a:avLst>
              <a:gd fmla="val 1323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419" sz="17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Stock (*)</a:t>
            </a:r>
            <a:endParaRPr b="0" i="0" sz="17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95" name="Google Shape;395;p11"/>
          <p:cNvCxnSpPr>
            <a:stCxn id="394" idx="0"/>
            <a:endCxn id="383" idx="2"/>
          </p:cNvCxnSpPr>
          <p:nvPr/>
        </p:nvCxnSpPr>
        <p:spPr>
          <a:xfrm flipH="1" rot="10800000">
            <a:off x="10164597" y="9041923"/>
            <a:ext cx="41700" cy="54000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6" name="Google Shape;396;p11"/>
          <p:cNvSpPr txBox="1"/>
          <p:nvPr/>
        </p:nvSpPr>
        <p:spPr>
          <a:xfrm>
            <a:off x="11149250" y="9533400"/>
            <a:ext cx="984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(*) Stock centralizado para todos los canales de venta.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Cada tienda contará con un sólo inventario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7" name="Google Shape;397;p11"/>
          <p:cNvCxnSpPr/>
          <p:nvPr/>
        </p:nvCxnSpPr>
        <p:spPr>
          <a:xfrm rot="10800000">
            <a:off x="10044300" y="2681850"/>
            <a:ext cx="28200" cy="55770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8" name="Google Shape;398;p11"/>
          <p:cNvCxnSpPr/>
          <p:nvPr/>
        </p:nvCxnSpPr>
        <p:spPr>
          <a:xfrm rot="10800000">
            <a:off x="10044000" y="1199850"/>
            <a:ext cx="300" cy="54960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cfb79b523a_0_2"/>
          <p:cNvSpPr txBox="1"/>
          <p:nvPr/>
        </p:nvSpPr>
        <p:spPr>
          <a:xfrm>
            <a:off x="7048975" y="4323225"/>
            <a:ext cx="4484100" cy="12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Gracias!</a:t>
            </a:r>
            <a:endParaRPr sz="8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"/>
          <p:cNvPicPr preferRelativeResize="0"/>
          <p:nvPr/>
        </p:nvPicPr>
        <p:blipFill rotWithShape="1">
          <a:blip r:embed="rId3">
            <a:alphaModFix/>
          </a:blip>
          <a:srcRect b="11804" l="3277" r="16593" t="872"/>
          <a:stretch/>
        </p:blipFill>
        <p:spPr>
          <a:xfrm>
            <a:off x="907850" y="3668025"/>
            <a:ext cx="1711500" cy="1711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2" name="Google Shape;162;p2"/>
          <p:cNvSpPr txBox="1"/>
          <p:nvPr/>
        </p:nvSpPr>
        <p:spPr>
          <a:xfrm>
            <a:off x="854325" y="5652375"/>
            <a:ext cx="35376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419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Degaetano Esteban</a:t>
            </a:r>
            <a:endParaRPr b="1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Solution Architect &amp; Customer Success Manager AR / UY / PY / BO</a:t>
            </a:r>
            <a:endParaRPr b="0" i="0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accent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accent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12 años de experiencia en gestión e implementación de e-commerce. Objetivo potenciar y aumentar la performance de las tiendas, desarrollar proyectos, identificar oportunidades de negocio y mejoras de producto.</a:t>
            </a:r>
            <a:endParaRPr b="0" i="0" sz="1600" u="none" cap="none" strike="noStrike">
              <a:solidFill>
                <a:schemeClr val="accent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accent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" name="Google Shape;163;p2"/>
          <p:cNvSpPr txBox="1"/>
          <p:nvPr/>
        </p:nvSpPr>
        <p:spPr>
          <a:xfrm>
            <a:off x="721376" y="921625"/>
            <a:ext cx="61932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50" lIns="53550" spcFirstLastPara="1" rIns="53550" wrap="square" tIns="535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4800" u="none" cap="none" strike="noStrike">
                <a:solidFill>
                  <a:srgbClr val="F719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Equipo </a:t>
            </a:r>
            <a:r>
              <a:rPr b="0" i="0" lang="es-419" sz="4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VTEX</a:t>
            </a:r>
            <a:endParaRPr b="0" i="0" sz="1000" u="none" cap="none" strike="noStrike">
              <a:solidFill>
                <a:srgbClr val="F719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64" name="Google Shape;164;p2"/>
          <p:cNvCxnSpPr/>
          <p:nvPr/>
        </p:nvCxnSpPr>
        <p:spPr>
          <a:xfrm>
            <a:off x="854327" y="2915222"/>
            <a:ext cx="1502700" cy="0"/>
          </a:xfrm>
          <a:prstGeom prst="straightConnector1">
            <a:avLst/>
          </a:prstGeom>
          <a:noFill/>
          <a:ln cap="flat" cmpd="sng" w="25400">
            <a:solidFill>
              <a:srgbClr val="F71963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65" name="Google Shape;165;p2"/>
          <p:cNvSpPr txBox="1"/>
          <p:nvPr/>
        </p:nvSpPr>
        <p:spPr>
          <a:xfrm>
            <a:off x="729500" y="2120475"/>
            <a:ext cx="11157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-419" sz="2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 equipo interdisciplinario: Negocio y Técnico</a:t>
            </a:r>
            <a:endParaRPr b="1" i="0" sz="26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6122000" y="5652375"/>
            <a:ext cx="35376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419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Geraldina Barrios</a:t>
            </a:r>
            <a:endParaRPr b="1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Manager</a:t>
            </a:r>
            <a:br>
              <a:rPr b="0" i="0" lang="es-419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0" lang="es-419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 / UY / PY / BO</a:t>
            </a:r>
            <a:endParaRPr b="0" i="0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accent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+ 10 años de experiencia en gestión de proyectos. Objetivo acompañar y dar visibilidad del proyecto cumpliendo con el rol de facilitadora.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accent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Estudiante de la carrera de Ingeniería en sistemas de la información.</a:t>
            </a:r>
            <a:endParaRPr b="0" i="0" sz="1600" u="none" cap="none" strike="noStrike">
              <a:solidFill>
                <a:schemeClr val="accent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7" name="Google Shape;167;p2"/>
          <p:cNvPicPr preferRelativeResize="0"/>
          <p:nvPr/>
        </p:nvPicPr>
        <p:blipFill rotWithShape="1">
          <a:blip r:embed="rId4">
            <a:alphaModFix/>
          </a:blip>
          <a:srcRect b="12494" l="0" r="0" t="12502"/>
          <a:stretch/>
        </p:blipFill>
        <p:spPr>
          <a:xfrm>
            <a:off x="11731125" y="3668025"/>
            <a:ext cx="1711500" cy="1711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8" name="Google Shape;168;p2"/>
          <p:cNvSpPr txBox="1"/>
          <p:nvPr/>
        </p:nvSpPr>
        <p:spPr>
          <a:xfrm>
            <a:off x="11677600" y="5652375"/>
            <a:ext cx="35376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419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Fernandez Marron Paula</a:t>
            </a:r>
            <a:endParaRPr b="1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Customer Success Manager </a:t>
            </a:r>
            <a:br>
              <a:rPr b="0" i="0" lang="es-419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0" lang="es-419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 / UY / PY / BO</a:t>
            </a:r>
            <a:endParaRPr b="0" i="0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accent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14 años liderando el equipo de Operaciones de Ecommerce de Falabella Argentina, implementando proyectos del entorno digital. Participación en la Comisión de Retail de la CACE.</a:t>
            </a:r>
            <a:endParaRPr b="0" i="0" sz="1600" u="none" cap="none" strike="noStrike">
              <a:solidFill>
                <a:schemeClr val="accent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accent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Licenciada en Administración de Empresas de la Universidad Nacional de Córdoba.</a:t>
            </a:r>
            <a:endParaRPr b="0" i="0" sz="1600" u="none" cap="none" strike="noStrike">
              <a:solidFill>
                <a:schemeClr val="accent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9" name="Google Shape;16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2132" y="3668025"/>
            <a:ext cx="1628668" cy="1628668"/>
          </a:xfrm>
          <a:prstGeom prst="ellipse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30412" y="3109350"/>
            <a:ext cx="3600000" cy="36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5" name="Google Shape;17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9962" y="3109350"/>
            <a:ext cx="3600000" cy="360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6" name="Google Shape;176;p3"/>
          <p:cNvSpPr txBox="1"/>
          <p:nvPr/>
        </p:nvSpPr>
        <p:spPr>
          <a:xfrm>
            <a:off x="721376" y="921625"/>
            <a:ext cx="61932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50" lIns="53550" spcFirstLastPara="1" rIns="53550" wrap="square" tIns="535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4800" u="none" cap="none" strike="noStrike">
                <a:solidFill>
                  <a:srgbClr val="F719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Partner </a:t>
            </a:r>
            <a:r>
              <a:rPr b="0" i="0" lang="es-419" sz="4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Corebiz</a:t>
            </a:r>
            <a:endParaRPr b="0" i="0" sz="1000" u="none" cap="none" strike="noStrike">
              <a:solidFill>
                <a:srgbClr val="F719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7" name="Google Shape;17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95900" y="5473348"/>
            <a:ext cx="1656750" cy="163450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"/>
          <p:cNvSpPr txBox="1"/>
          <p:nvPr/>
        </p:nvSpPr>
        <p:spPr>
          <a:xfrm>
            <a:off x="9544248" y="5765398"/>
            <a:ext cx="12780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419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Romina</a:t>
            </a:r>
            <a:br>
              <a:rPr b="1" i="0" lang="es-419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s-419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Rodriguez</a:t>
            </a:r>
            <a:endParaRPr b="1" i="0" sz="1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Product</a:t>
            </a:r>
            <a:br>
              <a:rPr b="0" i="0" lang="es-419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s-419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Owner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35050" y="3109350"/>
            <a:ext cx="3600000" cy="36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0" name="Google Shape;180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01625" y="5473348"/>
            <a:ext cx="1656750" cy="163450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"/>
          <p:cNvSpPr txBox="1"/>
          <p:nvPr/>
        </p:nvSpPr>
        <p:spPr>
          <a:xfrm>
            <a:off x="4549973" y="5765398"/>
            <a:ext cx="12780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419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Martín</a:t>
            </a:r>
            <a:br>
              <a:rPr b="1" i="0" lang="es-419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s-419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Roffe</a:t>
            </a:r>
            <a:endParaRPr b="1" i="0" sz="1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Gerente de Proyecto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506350" y="5473348"/>
            <a:ext cx="1656750" cy="163450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"/>
          <p:cNvSpPr txBox="1"/>
          <p:nvPr/>
        </p:nvSpPr>
        <p:spPr>
          <a:xfrm>
            <a:off x="14754698" y="5765398"/>
            <a:ext cx="12780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419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Franco</a:t>
            </a:r>
            <a:br>
              <a:rPr b="1" i="0" lang="es-419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s-419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Giordani</a:t>
            </a:r>
            <a:endParaRPr b="1" i="0" sz="1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Front End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4"/>
          <p:cNvPicPr preferRelativeResize="0"/>
          <p:nvPr/>
        </p:nvPicPr>
        <p:blipFill rotWithShape="1">
          <a:blip r:embed="rId3">
            <a:alphaModFix/>
          </a:blip>
          <a:srcRect b="15660" l="6966" r="9196" t="31342"/>
          <a:stretch/>
        </p:blipFill>
        <p:spPr>
          <a:xfrm>
            <a:off x="1619250" y="4000500"/>
            <a:ext cx="15106648" cy="56388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"/>
          <p:cNvSpPr txBox="1"/>
          <p:nvPr/>
        </p:nvSpPr>
        <p:spPr>
          <a:xfrm>
            <a:off x="2589850" y="4340423"/>
            <a:ext cx="30111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993A5"/>
                </a:solidFill>
                <a:latin typeface="Roboto"/>
                <a:ea typeface="Roboto"/>
                <a:cs typeface="Roboto"/>
                <a:sym typeface="Roboto"/>
              </a:rPr>
              <a:t>Comerciante +</a:t>
            </a:r>
            <a:br>
              <a:rPr b="0" i="0" lang="es-419" sz="2000" u="none" cap="none" strike="noStrike">
                <a:solidFill>
                  <a:srgbClr val="8993A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s-419" sz="2000" u="none" cap="none" strike="noStrike">
                <a:solidFill>
                  <a:srgbClr val="8993A5"/>
                </a:solidFill>
                <a:latin typeface="Roboto"/>
                <a:ea typeface="Roboto"/>
                <a:cs typeface="Roboto"/>
                <a:sym typeface="Roboto"/>
              </a:rPr>
              <a:t>App Vendedor</a:t>
            </a:r>
            <a:endParaRPr b="0" i="0" sz="2000" u="none" cap="none" strike="noStrike">
              <a:solidFill>
                <a:srgbClr val="8993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4"/>
          <p:cNvSpPr txBox="1"/>
          <p:nvPr/>
        </p:nvSpPr>
        <p:spPr>
          <a:xfrm>
            <a:off x="6308511" y="7387156"/>
            <a:ext cx="25476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993A5"/>
                </a:solidFill>
                <a:latin typeface="Roboto"/>
                <a:ea typeface="Roboto"/>
                <a:cs typeface="Roboto"/>
                <a:sym typeface="Roboto"/>
              </a:rPr>
              <a:t>Comisionista</a:t>
            </a:r>
            <a:endParaRPr b="0" i="0" sz="2000" u="none" cap="none" strike="noStrike">
              <a:solidFill>
                <a:srgbClr val="8993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4"/>
          <p:cNvSpPr txBox="1"/>
          <p:nvPr/>
        </p:nvSpPr>
        <p:spPr>
          <a:xfrm>
            <a:off x="9231035" y="4503611"/>
            <a:ext cx="3358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993A5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b="0" i="0" sz="2000" u="none" cap="none" strike="noStrike">
              <a:solidFill>
                <a:srgbClr val="8993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4"/>
          <p:cNvSpPr txBox="1"/>
          <p:nvPr/>
        </p:nvSpPr>
        <p:spPr>
          <a:xfrm>
            <a:off x="3328193" y="5546012"/>
            <a:ext cx="1752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Arial"/>
              <a:buNone/>
            </a:pPr>
            <a:r>
              <a:rPr b="0" i="0" lang="es-419" sz="7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</a:t>
            </a:r>
            <a:endParaRPr b="0" i="0" sz="77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4"/>
          <p:cNvSpPr txBox="1"/>
          <p:nvPr/>
        </p:nvSpPr>
        <p:spPr>
          <a:xfrm>
            <a:off x="6875419" y="5480322"/>
            <a:ext cx="1752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s-419" sz="7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</a:t>
            </a:r>
            <a:endParaRPr b="0" i="0" sz="7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4"/>
          <p:cNvSpPr txBox="1"/>
          <p:nvPr/>
        </p:nvSpPr>
        <p:spPr>
          <a:xfrm>
            <a:off x="10291266" y="5546012"/>
            <a:ext cx="1752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s-419" sz="7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7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Google Shape;195;p4"/>
          <p:cNvSpPr txBox="1"/>
          <p:nvPr/>
        </p:nvSpPr>
        <p:spPr>
          <a:xfrm>
            <a:off x="12776912" y="7387158"/>
            <a:ext cx="3358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993A5"/>
                </a:solidFill>
                <a:latin typeface="Roboto"/>
                <a:ea typeface="Roboto"/>
                <a:cs typeface="Roboto"/>
                <a:sym typeface="Roboto"/>
              </a:rPr>
              <a:t>Go Live + Evolución</a:t>
            </a:r>
            <a:endParaRPr b="0" i="0" sz="2000" u="none" cap="none" strike="noStrike">
              <a:solidFill>
                <a:srgbClr val="8993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4"/>
          <p:cNvSpPr txBox="1"/>
          <p:nvPr/>
        </p:nvSpPr>
        <p:spPr>
          <a:xfrm>
            <a:off x="13772803" y="5480322"/>
            <a:ext cx="1752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rPr b="0" i="0" lang="es-419" sz="7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04</a:t>
            </a:r>
            <a:endParaRPr b="0" i="0" sz="7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"/>
          <p:cNvSpPr txBox="1"/>
          <p:nvPr/>
        </p:nvSpPr>
        <p:spPr>
          <a:xfrm>
            <a:off x="729500" y="1835541"/>
            <a:ext cx="15405912" cy="1723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Vital tiene 3 tipos de compradores: </a:t>
            </a:r>
            <a:b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Fase 1: Comerciante (Cliente minorista) (Implementado en Producción, Agente Interno de Vital).</a:t>
            </a:r>
            <a:endParaRPr b="0" i="0" sz="2000" u="none" cap="none" strike="noStrike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Fase 2: Comisionista (Vendedor externo a Vital) (A esta etapa se suma este perfil a la app, Agente Interno de Vital)</a:t>
            </a:r>
            <a:b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Fase 3: B2C (A implementar - Consumidor Final)</a:t>
            </a:r>
            <a:endParaRPr b="0" i="0" sz="2000" u="none" cap="none" strike="noStrike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" name="Google Shape;198;p4"/>
          <p:cNvSpPr txBox="1"/>
          <p:nvPr/>
        </p:nvSpPr>
        <p:spPr>
          <a:xfrm>
            <a:off x="797576" y="921625"/>
            <a:ext cx="61932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50" lIns="53550" spcFirstLastPara="1" rIns="53550" wrap="square" tIns="535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4800" u="none" cap="none" strike="noStrike">
                <a:solidFill>
                  <a:srgbClr val="F719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Fases </a:t>
            </a:r>
            <a:r>
              <a:rPr b="0" i="0" lang="es-419" sz="4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Proyecto</a:t>
            </a:r>
            <a:endParaRPr b="0" i="0" sz="1000" u="none" cap="none" strike="noStrike">
              <a:solidFill>
                <a:srgbClr val="F719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99" name="Google Shape;199;p4"/>
          <p:cNvCxnSpPr/>
          <p:nvPr/>
        </p:nvCxnSpPr>
        <p:spPr>
          <a:xfrm>
            <a:off x="854327" y="3677222"/>
            <a:ext cx="1502700" cy="0"/>
          </a:xfrm>
          <a:prstGeom prst="straightConnector1">
            <a:avLst/>
          </a:prstGeom>
          <a:noFill/>
          <a:ln cap="flat" cmpd="sng" w="25400">
            <a:solidFill>
              <a:srgbClr val="F71963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00" name="Google Shape;200;p4"/>
          <p:cNvSpPr txBox="1"/>
          <p:nvPr/>
        </p:nvSpPr>
        <p:spPr>
          <a:xfrm>
            <a:off x="4085550" y="8744783"/>
            <a:ext cx="33585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1800" u="none" cap="none" strike="noStrike">
                <a:solidFill>
                  <a:srgbClr val="8993A5"/>
                </a:solidFill>
                <a:latin typeface="Roboto"/>
                <a:ea typeface="Roboto"/>
                <a:cs typeface="Roboto"/>
                <a:sym typeface="Roboto"/>
              </a:rPr>
              <a:t>Go Live +</a:t>
            </a:r>
            <a:endParaRPr b="0" i="0" sz="1800" u="none" cap="none" strike="noStrike">
              <a:solidFill>
                <a:srgbClr val="8993A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1800" u="none" cap="none" strike="noStrike">
                <a:solidFill>
                  <a:srgbClr val="8993A5"/>
                </a:solidFill>
                <a:latin typeface="Roboto"/>
                <a:ea typeface="Roboto"/>
                <a:cs typeface="Roboto"/>
                <a:sym typeface="Roboto"/>
              </a:rPr>
              <a:t>Evolutivos / Mejoras</a:t>
            </a:r>
            <a:endParaRPr b="0" i="0" sz="1800" u="none" cap="none" strike="noStrike">
              <a:solidFill>
                <a:srgbClr val="8993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1" name="Google Shape;201;p4"/>
          <p:cNvCxnSpPr/>
          <p:nvPr/>
        </p:nvCxnSpPr>
        <p:spPr>
          <a:xfrm>
            <a:off x="5750825" y="6213600"/>
            <a:ext cx="0" cy="2372400"/>
          </a:xfrm>
          <a:prstGeom prst="straightConnector1">
            <a:avLst/>
          </a:prstGeom>
          <a:noFill/>
          <a:ln cap="flat" cmpd="sng" w="28575">
            <a:solidFill>
              <a:srgbClr val="3C40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2" name="Google Shape;202;p4"/>
          <p:cNvCxnSpPr/>
          <p:nvPr/>
        </p:nvCxnSpPr>
        <p:spPr>
          <a:xfrm>
            <a:off x="9172575" y="6213600"/>
            <a:ext cx="0" cy="2372400"/>
          </a:xfrm>
          <a:prstGeom prst="straightConnector1">
            <a:avLst/>
          </a:prstGeom>
          <a:noFill/>
          <a:ln cap="flat" cmpd="sng" w="28575">
            <a:solidFill>
              <a:srgbClr val="3C4043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03" name="Google Shape;203;p4"/>
          <p:cNvSpPr txBox="1"/>
          <p:nvPr/>
        </p:nvSpPr>
        <p:spPr>
          <a:xfrm>
            <a:off x="7483186" y="8744783"/>
            <a:ext cx="33585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1800" u="none" cap="none" strike="noStrike">
                <a:solidFill>
                  <a:srgbClr val="8993A5"/>
                </a:solidFill>
                <a:latin typeface="Roboto"/>
                <a:ea typeface="Roboto"/>
                <a:cs typeface="Roboto"/>
                <a:sym typeface="Roboto"/>
              </a:rPr>
              <a:t>Go Live +</a:t>
            </a:r>
            <a:endParaRPr b="0" i="0" sz="1800" u="none" cap="none" strike="noStrike">
              <a:solidFill>
                <a:srgbClr val="8993A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1800" u="none" cap="none" strike="noStrike">
                <a:solidFill>
                  <a:srgbClr val="8993A5"/>
                </a:solidFill>
                <a:latin typeface="Roboto"/>
                <a:ea typeface="Roboto"/>
                <a:cs typeface="Roboto"/>
                <a:sym typeface="Roboto"/>
              </a:rPr>
              <a:t>Evolutivos / Mejoras</a:t>
            </a:r>
            <a:endParaRPr b="0" i="0" sz="1800" u="none" cap="none" strike="noStrike">
              <a:solidFill>
                <a:srgbClr val="8993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"/>
          <p:cNvSpPr/>
          <p:nvPr/>
        </p:nvSpPr>
        <p:spPr>
          <a:xfrm>
            <a:off x="9137475" y="75"/>
            <a:ext cx="91506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5"/>
          <p:cNvSpPr txBox="1"/>
          <p:nvPr/>
        </p:nvSpPr>
        <p:spPr>
          <a:xfrm>
            <a:off x="472725" y="3439450"/>
            <a:ext cx="7667700" cy="41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1" lang="es-419" sz="36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Centralizar</a:t>
            </a:r>
            <a:r>
              <a:rPr b="0" i="1" lang="es-419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b="0" i="1" lang="es-419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maximizar la </a:t>
            </a:r>
            <a:br>
              <a:rPr b="0" i="1" lang="es-419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1" lang="es-419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eficiencia operativa de </a:t>
            </a:r>
            <a:r>
              <a:rPr b="0" i="1" lang="es-419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todos </a:t>
            </a:r>
            <a:br>
              <a:rPr b="0" i="1" lang="es-419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1" lang="es-419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 canales de venta y tiendas</a:t>
            </a:r>
            <a:r>
              <a:rPr b="0" i="1" lang="es-419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br>
              <a:rPr b="0" i="1" lang="es-419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1" lang="es-419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Potenciar y desarrollar los requerimientos y objetivos de negocio del </a:t>
            </a:r>
            <a:r>
              <a:rPr b="0" i="1" lang="es-419" sz="3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Vital </a:t>
            </a:r>
            <a:r>
              <a:rPr b="0" i="1" lang="es-419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través de </a:t>
            </a:r>
            <a:br>
              <a:rPr b="0" i="1" lang="es-419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1" lang="es-419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VTEX como solución.</a:t>
            </a:r>
            <a:endParaRPr b="0" i="1" sz="3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Google Shape;210;p5"/>
          <p:cNvSpPr txBox="1"/>
          <p:nvPr/>
        </p:nvSpPr>
        <p:spPr>
          <a:xfrm>
            <a:off x="639450" y="1894225"/>
            <a:ext cx="75012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75" lIns="53575" spcFirstLastPara="1" rIns="53575" wrap="square" tIns="535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400"/>
              <a:buFont typeface="Arial"/>
              <a:buNone/>
            </a:pPr>
            <a:r>
              <a:rPr b="1" i="0" lang="es-419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Objetivo</a:t>
            </a:r>
            <a:endParaRPr b="1" i="0" sz="4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1" name="Google Shape;211;p5"/>
          <p:cNvPicPr preferRelativeResize="0"/>
          <p:nvPr/>
        </p:nvPicPr>
        <p:blipFill rotWithShape="1">
          <a:blip r:embed="rId3">
            <a:alphaModFix/>
          </a:blip>
          <a:srcRect b="5230" l="21899" r="0" t="0"/>
          <a:stretch/>
        </p:blipFill>
        <p:spPr>
          <a:xfrm>
            <a:off x="9579300" y="178550"/>
            <a:ext cx="8445349" cy="978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"/>
          <p:cNvSpPr/>
          <p:nvPr/>
        </p:nvSpPr>
        <p:spPr>
          <a:xfrm>
            <a:off x="7513375" y="0"/>
            <a:ext cx="10901100" cy="10287000"/>
          </a:xfrm>
          <a:prstGeom prst="rect">
            <a:avLst/>
          </a:prstGeom>
          <a:solidFill>
            <a:srgbClr val="F4F3F8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6"/>
          <p:cNvSpPr txBox="1"/>
          <p:nvPr/>
        </p:nvSpPr>
        <p:spPr>
          <a:xfrm>
            <a:off x="8844125" y="2581050"/>
            <a:ext cx="33297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419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Actualización y personalización de front de forma más ágil.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8" name="Google Shape;218;p6"/>
          <p:cNvSpPr txBox="1"/>
          <p:nvPr/>
        </p:nvSpPr>
        <p:spPr>
          <a:xfrm>
            <a:off x="8844125" y="4756400"/>
            <a:ext cx="36141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419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Rollbacks y actualizaciones en tiempo real.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9" name="Google Shape;219;p6"/>
          <p:cNvSpPr txBox="1"/>
          <p:nvPr/>
        </p:nvSpPr>
        <p:spPr>
          <a:xfrm>
            <a:off x="13952725" y="2610625"/>
            <a:ext cx="3733200" cy="17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419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equipo de operación podrá realizar cambios sencillos en el front sin necesidad de desarrollo.</a:t>
            </a:r>
            <a:endParaRPr b="0" i="0" sz="1800" u="none" cap="none" strike="noStrike">
              <a:solidFill>
                <a:srgbClr val="848FA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0" name="Google Shape;220;p6"/>
          <p:cNvSpPr txBox="1"/>
          <p:nvPr/>
        </p:nvSpPr>
        <p:spPr>
          <a:xfrm>
            <a:off x="8844125" y="6686223"/>
            <a:ext cx="33774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419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Tecnologías avanzadas para solucionar los retos del comercio electrónico.</a:t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1" name="Google Shape;221;p6"/>
          <p:cNvSpPr txBox="1"/>
          <p:nvPr/>
        </p:nvSpPr>
        <p:spPr>
          <a:xfrm>
            <a:off x="13922225" y="4682404"/>
            <a:ext cx="3733200" cy="17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419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Utilice solo un ambiente con diferentes espacios para visualizar la página en QA y en producción.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2" name="Google Shape;22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4054" y="2572834"/>
            <a:ext cx="464537" cy="473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4050" y="6686231"/>
            <a:ext cx="464550" cy="4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8593" y="4628792"/>
            <a:ext cx="615469" cy="62751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6"/>
          <p:cNvSpPr txBox="1"/>
          <p:nvPr/>
        </p:nvSpPr>
        <p:spPr>
          <a:xfrm>
            <a:off x="721376" y="506449"/>
            <a:ext cx="61932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50" lIns="53550" spcFirstLastPara="1" rIns="53550" wrap="square" tIns="53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48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Tecnología </a:t>
            </a:r>
            <a:br>
              <a:rPr b="0" i="0" lang="es-419" sz="48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0" lang="es-419" sz="4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VTEX </a:t>
            </a:r>
            <a:r>
              <a:rPr b="0" i="0" lang="es-419" sz="48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Implementada</a:t>
            </a:r>
            <a:endParaRPr b="0" i="0" sz="1000" u="none" cap="none" strike="noStrike">
              <a:solidFill>
                <a:srgbClr val="F719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6" name="Google Shape;22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741700" y="9487304"/>
            <a:ext cx="263842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5700" y="9411104"/>
            <a:ext cx="742950" cy="26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6"/>
          <p:cNvCxnSpPr/>
          <p:nvPr/>
        </p:nvCxnSpPr>
        <p:spPr>
          <a:xfrm>
            <a:off x="854327" y="3288374"/>
            <a:ext cx="1502700" cy="0"/>
          </a:xfrm>
          <a:prstGeom prst="straightConnector1">
            <a:avLst/>
          </a:prstGeom>
          <a:noFill/>
          <a:ln cap="flat" cmpd="sng" w="25400">
            <a:solidFill>
              <a:srgbClr val="F71963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29" name="Google Shape;229;p6"/>
          <p:cNvSpPr txBox="1"/>
          <p:nvPr/>
        </p:nvSpPr>
        <p:spPr>
          <a:xfrm>
            <a:off x="729500" y="2501475"/>
            <a:ext cx="5847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s-419" sz="31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Reto</a:t>
            </a:r>
            <a:endParaRPr b="0" i="0" sz="31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0" name="Google Shape;230;p6"/>
          <p:cNvSpPr txBox="1"/>
          <p:nvPr/>
        </p:nvSpPr>
        <p:spPr>
          <a:xfrm>
            <a:off x="778125" y="3447649"/>
            <a:ext cx="6193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Estandarizar y unificar los desarrollos, optimizando los tiempos y costos de implementación.</a:t>
            </a:r>
            <a:endParaRPr b="0" i="0" sz="2000" u="none" cap="none" strike="noStrike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Google Shape;231;p6"/>
          <p:cNvSpPr txBox="1"/>
          <p:nvPr/>
        </p:nvSpPr>
        <p:spPr>
          <a:xfrm>
            <a:off x="8088600" y="1434925"/>
            <a:ext cx="5847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s-419" sz="3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Beneficios</a:t>
            </a:r>
            <a:r>
              <a:rPr b="0" i="0" lang="es-419" sz="3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b="0" i="0" sz="31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2" name="Google Shape;232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4000" y="6152825"/>
            <a:ext cx="6710581" cy="24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6"/>
          <p:cNvSpPr txBox="1"/>
          <p:nvPr/>
        </p:nvSpPr>
        <p:spPr>
          <a:xfrm>
            <a:off x="960916" y="6418116"/>
            <a:ext cx="66066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Arial"/>
              <a:buNone/>
            </a:pPr>
            <a:r>
              <a:rPr b="0" i="0" lang="es-419" sz="1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VTEX IO</a:t>
            </a:r>
            <a:endParaRPr b="0" i="0" sz="13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6"/>
          <p:cNvSpPr txBox="1"/>
          <p:nvPr/>
        </p:nvSpPr>
        <p:spPr>
          <a:xfrm>
            <a:off x="13922225" y="6639002"/>
            <a:ext cx="37332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419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Especialistas para la consultoría del desarrollo en VTEX IO.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ultiple-19@1.5x.png" id="235" name="Google Shape;235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321275" y="6715225"/>
            <a:ext cx="464550" cy="4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321284" y="2572837"/>
            <a:ext cx="464537" cy="473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330300" y="4719304"/>
            <a:ext cx="446508" cy="446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"/>
          <p:cNvSpPr/>
          <p:nvPr/>
        </p:nvSpPr>
        <p:spPr>
          <a:xfrm>
            <a:off x="5906000" y="0"/>
            <a:ext cx="12685800" cy="10287000"/>
          </a:xfrm>
          <a:prstGeom prst="rect">
            <a:avLst/>
          </a:prstGeom>
          <a:solidFill>
            <a:srgbClr val="F4F3F8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7"/>
          <p:cNvSpPr txBox="1"/>
          <p:nvPr/>
        </p:nvSpPr>
        <p:spPr>
          <a:xfrm>
            <a:off x="224048" y="512799"/>
            <a:ext cx="6193200" cy="2077236"/>
          </a:xfrm>
          <a:prstGeom prst="rect">
            <a:avLst/>
          </a:prstGeom>
          <a:noFill/>
          <a:ln>
            <a:noFill/>
          </a:ln>
        </p:spPr>
        <p:txBody>
          <a:bodyPr anchorCtr="0" anchor="t" bIns="53550" lIns="53550" spcFirstLastPara="1" rIns="53550" wrap="square" tIns="535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4800" u="none" cap="none" strike="noStrike">
                <a:solidFill>
                  <a:srgbClr val="F719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Arquitectura </a:t>
            </a:r>
            <a:r>
              <a:rPr b="0" i="0" lang="es-419" sz="4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VTEX</a:t>
            </a:r>
            <a:endParaRPr b="0" i="0" sz="4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4800" u="none" cap="none" strike="noStrike">
                <a:solidFill>
                  <a:srgbClr val="9999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Fase 2 - </a:t>
            </a:r>
            <a:r>
              <a:rPr b="0" i="0" lang="es-419" sz="4000" u="none" cap="none" strike="noStrike">
                <a:solidFill>
                  <a:srgbClr val="9999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COMISINISTA</a:t>
            </a:r>
            <a:endParaRPr b="0" i="0" sz="4000" u="none" cap="none" strike="noStrike">
              <a:solidFill>
                <a:srgbClr val="99999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4" name="Google Shape;24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700" y="9411104"/>
            <a:ext cx="74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7"/>
          <p:cNvSpPr txBox="1"/>
          <p:nvPr/>
        </p:nvSpPr>
        <p:spPr>
          <a:xfrm>
            <a:off x="447046" y="3844588"/>
            <a:ext cx="48069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Integrar la operación de todos los </a:t>
            </a:r>
            <a:b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canales de venta en una sóla </a:t>
            </a:r>
            <a:b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plataforma.</a:t>
            </a:r>
            <a:endParaRPr b="0" i="0" sz="2000" u="none" cap="none" strike="noStrike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Discriminar Precios, Promociones, </a:t>
            </a:r>
            <a:b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Catálogo, Logística y Medios de Pago </a:t>
            </a:r>
            <a:b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por canal de Venta.</a:t>
            </a:r>
            <a:endParaRPr b="0" i="0" sz="2000" u="none" cap="none" strike="noStrike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s-419" sz="20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Unificar Stock</a:t>
            </a:r>
            <a:endParaRPr b="0" i="0" sz="2000" u="none" cap="none" strike="noStrike">
              <a:solidFill>
                <a:srgbClr val="F719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6" name="Google Shape;246;p7"/>
          <p:cNvCxnSpPr/>
          <p:nvPr/>
        </p:nvCxnSpPr>
        <p:spPr>
          <a:xfrm>
            <a:off x="624882" y="3460850"/>
            <a:ext cx="1502700" cy="0"/>
          </a:xfrm>
          <a:prstGeom prst="straightConnector1">
            <a:avLst/>
          </a:prstGeom>
          <a:noFill/>
          <a:ln cap="flat" cmpd="sng" w="25400">
            <a:solidFill>
              <a:srgbClr val="F71963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47" name="Google Shape;247;p7"/>
          <p:cNvSpPr txBox="1"/>
          <p:nvPr/>
        </p:nvSpPr>
        <p:spPr>
          <a:xfrm>
            <a:off x="447046" y="2864237"/>
            <a:ext cx="456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s-419" sz="31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Diagrama</a:t>
            </a:r>
            <a:endParaRPr b="0" i="0" sz="31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48" name="Google Shape;248;p7"/>
          <p:cNvCxnSpPr/>
          <p:nvPr/>
        </p:nvCxnSpPr>
        <p:spPr>
          <a:xfrm>
            <a:off x="14653400" y="972876"/>
            <a:ext cx="0" cy="854520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os@1.5x.png" id="249" name="Google Shape;24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98048" y="1044285"/>
            <a:ext cx="504746" cy="50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74675" y="2855265"/>
            <a:ext cx="493200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83936" y="2851665"/>
            <a:ext cx="507327" cy="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27514" y="2866065"/>
            <a:ext cx="474619" cy="4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24996" y="2857065"/>
            <a:ext cx="488763" cy="50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ponsive@1.5x.png" id="254" name="Google Shape;254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84099" y="972886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7"/>
          <p:cNvSpPr txBox="1"/>
          <p:nvPr/>
        </p:nvSpPr>
        <p:spPr>
          <a:xfrm>
            <a:off x="6226825" y="1732850"/>
            <a:ext cx="1728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E-commerce</a:t>
            </a:r>
            <a:br>
              <a:rPr b="0" i="0" lang="es-419" sz="16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1" lang="es-419" sz="15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arvitalcomi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tore.png" id="256" name="Google Shape;256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46601" y="2801279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492748" y="1038257"/>
            <a:ext cx="504746" cy="5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889374" y="1038257"/>
            <a:ext cx="504746" cy="5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318034" y="1039221"/>
            <a:ext cx="504746" cy="516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7"/>
          <p:cNvPicPr preferRelativeResize="0"/>
          <p:nvPr/>
        </p:nvPicPr>
        <p:blipFill rotWithShape="1">
          <a:blip r:embed="rId14">
            <a:alphaModFix/>
          </a:blip>
          <a:srcRect b="0" l="53449" r="0" t="53457"/>
          <a:stretch/>
        </p:blipFill>
        <p:spPr>
          <a:xfrm>
            <a:off x="8812575" y="1114457"/>
            <a:ext cx="360000" cy="3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7"/>
          <p:cNvSpPr txBox="1"/>
          <p:nvPr/>
        </p:nvSpPr>
        <p:spPr>
          <a:xfrm>
            <a:off x="14794975" y="845425"/>
            <a:ext cx="3871500" cy="85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50" lIns="53550" spcFirstLastPara="1" rIns="53550" wrap="square" tIns="53550">
            <a:noAutofit/>
          </a:bodyPr>
          <a:lstStyle/>
          <a:p>
            <a:pPr indent="0" lvl="0" marL="0" marR="0" rtl="0" algn="l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2200" u="none" cap="none" strike="noStrike">
                <a:solidFill>
                  <a:srgbClr val="F719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REFERENCIA</a:t>
            </a:r>
            <a:endParaRPr b="0" i="0" sz="2200" u="none" cap="none" strike="noStrike">
              <a:solidFill>
                <a:srgbClr val="F719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22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</a:t>
            </a: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Canales (Sales channels)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Clientes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Direcciones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Medios de Pago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Colecciones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Tienda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Stock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Precio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Promociones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Envío a domicilio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Retiro en Tienda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Catálogo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62" name="Google Shape;262;p7"/>
          <p:cNvPicPr preferRelativeResize="0"/>
          <p:nvPr/>
        </p:nvPicPr>
        <p:blipFill rotWithShape="1">
          <a:blip r:embed="rId15">
            <a:alphaModFix/>
          </a:blip>
          <a:srcRect b="0" l="53449" r="0" t="53457"/>
          <a:stretch/>
        </p:blipFill>
        <p:spPr>
          <a:xfrm>
            <a:off x="14925328" y="1635069"/>
            <a:ext cx="360000" cy="36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s@1.5x.png" id="263" name="Google Shape;263;p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4870463" y="3637953"/>
            <a:ext cx="469731" cy="471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4888791" y="2266697"/>
            <a:ext cx="43307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4888791" y="4306356"/>
            <a:ext cx="43307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888791" y="2960178"/>
            <a:ext cx="43307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7"/>
          <p:cNvSpPr txBox="1"/>
          <p:nvPr/>
        </p:nvSpPr>
        <p:spPr>
          <a:xfrm>
            <a:off x="6898148" y="3485450"/>
            <a:ext cx="2373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Suc. Avellaneda</a:t>
            </a:r>
            <a:br>
              <a:rPr b="0" i="0" lang="es-419" sz="16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1" lang="es-419" sz="15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arvitalcomiav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tore.png" id="268" name="Google Shape;268;p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737361" y="4379104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e.png" id="269" name="Google Shape;269;p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737361" y="5952976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e.png" id="270" name="Google Shape;270;p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737361" y="7536088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e.png" id="271" name="Google Shape;271;p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737361" y="9136288"/>
            <a:ext cx="612000" cy="6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7"/>
          <p:cNvSpPr txBox="1"/>
          <p:nvPr/>
        </p:nvSpPr>
        <p:spPr>
          <a:xfrm>
            <a:off x="6898148" y="5051475"/>
            <a:ext cx="2373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Suc. Bahía Blanca</a:t>
            </a:r>
            <a:br>
              <a:rPr b="0" i="0" lang="es-419" sz="16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1" lang="es-419" sz="15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arvitalcomibb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7"/>
          <p:cNvSpPr txBox="1"/>
          <p:nvPr/>
        </p:nvSpPr>
        <p:spPr>
          <a:xfrm>
            <a:off x="6898148" y="6617499"/>
            <a:ext cx="2373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Suc. Mar Del Plata</a:t>
            </a:r>
            <a:br>
              <a:rPr b="0" i="0" lang="es-419" sz="16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1" lang="es-419" sz="15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arvitalcomimd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7"/>
          <p:cNvSpPr txBox="1"/>
          <p:nvPr/>
        </p:nvSpPr>
        <p:spPr>
          <a:xfrm>
            <a:off x="6898148" y="8217700"/>
            <a:ext cx="2373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Suc. Laferrere</a:t>
            </a:r>
            <a:br>
              <a:rPr b="0" i="0" lang="es-419" sz="16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1" lang="es-419" sz="15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arvitalcomilf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7"/>
          <p:cNvSpPr txBox="1"/>
          <p:nvPr/>
        </p:nvSpPr>
        <p:spPr>
          <a:xfrm>
            <a:off x="6743137" y="9665500"/>
            <a:ext cx="268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s-419" sz="1600" u="sng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  <a:hlinkClick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ver todos los white labels</a:t>
            </a:r>
            <a:endParaRPr b="0" i="1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6" name="Google Shape;276;p7"/>
          <p:cNvCxnSpPr/>
          <p:nvPr/>
        </p:nvCxnSpPr>
        <p:spPr>
          <a:xfrm rot="10800000">
            <a:off x="7670950" y="1326225"/>
            <a:ext cx="882300" cy="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7" name="Google Shape;277;p7"/>
          <p:cNvCxnSpPr>
            <a:stCxn id="255" idx="2"/>
            <a:endCxn id="256" idx="1"/>
          </p:cNvCxnSpPr>
          <p:nvPr/>
        </p:nvCxnSpPr>
        <p:spPr>
          <a:xfrm flipH="1" rot="-5400000">
            <a:off x="7062475" y="2423150"/>
            <a:ext cx="712500" cy="655500"/>
          </a:xfrm>
          <a:prstGeom prst="bentConnector2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8" name="Google Shape;278;p7"/>
          <p:cNvCxnSpPr>
            <a:stCxn id="255" idx="2"/>
            <a:endCxn id="268" idx="1"/>
          </p:cNvCxnSpPr>
          <p:nvPr/>
        </p:nvCxnSpPr>
        <p:spPr>
          <a:xfrm flipH="1" rot="-5400000">
            <a:off x="6268975" y="3216650"/>
            <a:ext cx="2290500" cy="6465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9" name="Google Shape;279;p7"/>
          <p:cNvCxnSpPr>
            <a:endCxn id="269" idx="1"/>
          </p:cNvCxnSpPr>
          <p:nvPr/>
        </p:nvCxnSpPr>
        <p:spPr>
          <a:xfrm flipH="1" rot="-5400000">
            <a:off x="5481961" y="4003576"/>
            <a:ext cx="3864300" cy="6465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0" name="Google Shape;280;p7"/>
          <p:cNvCxnSpPr>
            <a:endCxn id="270" idx="1"/>
          </p:cNvCxnSpPr>
          <p:nvPr/>
        </p:nvCxnSpPr>
        <p:spPr>
          <a:xfrm flipH="1" rot="-5400000">
            <a:off x="4690411" y="4795138"/>
            <a:ext cx="5447400" cy="6465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1" name="Google Shape;281;p7"/>
          <p:cNvCxnSpPr>
            <a:endCxn id="271" idx="1"/>
          </p:cNvCxnSpPr>
          <p:nvPr/>
        </p:nvCxnSpPr>
        <p:spPr>
          <a:xfrm flipH="1" rot="-5400000">
            <a:off x="3890311" y="5595238"/>
            <a:ext cx="7047600" cy="6465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2" name="Google Shape;282;p7"/>
          <p:cNvCxnSpPr/>
          <p:nvPr/>
        </p:nvCxnSpPr>
        <p:spPr>
          <a:xfrm rot="10800000">
            <a:off x="8653025" y="3107275"/>
            <a:ext cx="591600" cy="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3" name="Google Shape;283;p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4876344" y="6295890"/>
            <a:ext cx="457971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4873102" y="7623552"/>
            <a:ext cx="464455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4874820" y="8304927"/>
            <a:ext cx="461015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4872856" y="6970065"/>
            <a:ext cx="464944" cy="4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7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4876728" y="5657728"/>
            <a:ext cx="457200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e.png" id="288" name="Google Shape;288;p7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4871328" y="4962704"/>
            <a:ext cx="468000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7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0374675" y="4455465"/>
            <a:ext cx="493200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7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1183936" y="4451865"/>
            <a:ext cx="507327" cy="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7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2027514" y="4466265"/>
            <a:ext cx="474619" cy="4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7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9524996" y="4457265"/>
            <a:ext cx="488763" cy="50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7"/>
          <p:cNvCxnSpPr/>
          <p:nvPr/>
        </p:nvCxnSpPr>
        <p:spPr>
          <a:xfrm rot="10800000">
            <a:off x="8653025" y="4707475"/>
            <a:ext cx="591600" cy="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4" name="Google Shape;294;p7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10374675" y="5996553"/>
            <a:ext cx="493200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7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11183936" y="5992953"/>
            <a:ext cx="507327" cy="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7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12027514" y="6007353"/>
            <a:ext cx="474619" cy="4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7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9524996" y="5998353"/>
            <a:ext cx="488763" cy="50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p7"/>
          <p:cNvCxnSpPr/>
          <p:nvPr/>
        </p:nvCxnSpPr>
        <p:spPr>
          <a:xfrm rot="10800000">
            <a:off x="8653025" y="6248563"/>
            <a:ext cx="591600" cy="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9" name="Google Shape;299;p7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0374675" y="7596753"/>
            <a:ext cx="493200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7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11183936" y="7593153"/>
            <a:ext cx="507327" cy="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7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2027514" y="7607553"/>
            <a:ext cx="474619" cy="4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7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9524996" y="7598553"/>
            <a:ext cx="488763" cy="50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7"/>
          <p:cNvCxnSpPr/>
          <p:nvPr/>
        </p:nvCxnSpPr>
        <p:spPr>
          <a:xfrm rot="10800000">
            <a:off x="8653025" y="7848763"/>
            <a:ext cx="591600" cy="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4" name="Google Shape;304;p7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12680705" y="1047240"/>
            <a:ext cx="488763" cy="50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7"/>
          <p:cNvGrpSpPr/>
          <p:nvPr/>
        </p:nvGrpSpPr>
        <p:grpSpPr>
          <a:xfrm>
            <a:off x="8956575" y="1371624"/>
            <a:ext cx="360000" cy="400200"/>
            <a:chOff x="2648650" y="7371899"/>
            <a:chExt cx="360000" cy="400200"/>
          </a:xfrm>
        </p:grpSpPr>
        <p:sp>
          <p:nvSpPr>
            <p:cNvPr id="306" name="Google Shape;306;p7"/>
            <p:cNvSpPr/>
            <p:nvPr/>
          </p:nvSpPr>
          <p:spPr>
            <a:xfrm>
              <a:off x="2648650" y="7399125"/>
              <a:ext cx="360000" cy="36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7"/>
            <p:cNvSpPr txBox="1"/>
            <p:nvPr/>
          </p:nvSpPr>
          <p:spPr>
            <a:xfrm>
              <a:off x="2684811" y="7371899"/>
              <a:ext cx="239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s-419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8" name="Google Shape;308;p7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13512808" y="1043172"/>
            <a:ext cx="504000" cy="508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7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14853345" y="8986297"/>
            <a:ext cx="504000" cy="508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"/>
          <p:cNvSpPr/>
          <p:nvPr/>
        </p:nvSpPr>
        <p:spPr>
          <a:xfrm>
            <a:off x="5906000" y="0"/>
            <a:ext cx="12685800" cy="10287000"/>
          </a:xfrm>
          <a:prstGeom prst="rect">
            <a:avLst/>
          </a:prstGeom>
          <a:solidFill>
            <a:srgbClr val="F4F3F8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8"/>
          <p:cNvSpPr txBox="1"/>
          <p:nvPr/>
        </p:nvSpPr>
        <p:spPr>
          <a:xfrm>
            <a:off x="721376" y="845425"/>
            <a:ext cx="61932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50" lIns="53550" spcFirstLastPara="1" rIns="53550" wrap="square" tIns="535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4800" u="none" cap="none" strike="noStrike">
                <a:solidFill>
                  <a:srgbClr val="F719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Arquitectura </a:t>
            </a:r>
            <a:r>
              <a:rPr b="0" i="0" lang="es-419" sz="4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VTEX</a:t>
            </a:r>
            <a:endParaRPr b="0" i="0" sz="4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0" i="0" lang="es-419" sz="4800" u="none" cap="none" strike="noStrike">
                <a:solidFill>
                  <a:srgbClr val="9999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Fase 2</a:t>
            </a:r>
            <a:endParaRPr b="0" i="0" sz="4800" u="none" cap="none" strike="noStrike">
              <a:solidFill>
                <a:srgbClr val="99999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6" name="Google Shape;31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700" y="9411104"/>
            <a:ext cx="742950" cy="26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8"/>
          <p:cNvCxnSpPr/>
          <p:nvPr/>
        </p:nvCxnSpPr>
        <p:spPr>
          <a:xfrm>
            <a:off x="854327" y="4202774"/>
            <a:ext cx="1502700" cy="0"/>
          </a:xfrm>
          <a:prstGeom prst="straightConnector1">
            <a:avLst/>
          </a:prstGeom>
          <a:noFill/>
          <a:ln cap="flat" cmpd="sng" w="25400">
            <a:solidFill>
              <a:srgbClr val="F71963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18" name="Google Shape;318;p8"/>
          <p:cNvSpPr txBox="1"/>
          <p:nvPr/>
        </p:nvSpPr>
        <p:spPr>
          <a:xfrm>
            <a:off x="729500" y="2916650"/>
            <a:ext cx="4567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s-419" sz="31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Descripción por</a:t>
            </a:r>
            <a:endParaRPr b="0" i="0" sz="31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s-419" sz="31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módulo</a:t>
            </a:r>
            <a:endParaRPr b="0" i="0" sz="31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19" name="Google Shape;319;p8"/>
          <p:cNvCxnSpPr/>
          <p:nvPr/>
        </p:nvCxnSpPr>
        <p:spPr>
          <a:xfrm>
            <a:off x="7748425" y="520526"/>
            <a:ext cx="0" cy="940770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os@1.5x.png" id="320" name="Google Shape;32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1300" y="4398585"/>
            <a:ext cx="504746" cy="50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91300" y="1876457"/>
            <a:ext cx="504746" cy="5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91300" y="6150683"/>
            <a:ext cx="504746" cy="5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91300" y="3110546"/>
            <a:ext cx="504746" cy="516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8"/>
          <p:cNvPicPr preferRelativeResize="0"/>
          <p:nvPr/>
        </p:nvPicPr>
        <p:blipFill rotWithShape="1">
          <a:blip r:embed="rId8">
            <a:alphaModFix/>
          </a:blip>
          <a:srcRect b="0" l="53449" r="0" t="53457"/>
          <a:stretch/>
        </p:blipFill>
        <p:spPr>
          <a:xfrm>
            <a:off x="6891300" y="581057"/>
            <a:ext cx="360000" cy="3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91300" y="7644114"/>
            <a:ext cx="488763" cy="50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8"/>
          <p:cNvGrpSpPr/>
          <p:nvPr/>
        </p:nvGrpSpPr>
        <p:grpSpPr>
          <a:xfrm>
            <a:off x="7043700" y="838224"/>
            <a:ext cx="360000" cy="400200"/>
            <a:chOff x="2648650" y="7371899"/>
            <a:chExt cx="360000" cy="400200"/>
          </a:xfrm>
        </p:grpSpPr>
        <p:sp>
          <p:nvSpPr>
            <p:cNvPr id="327" name="Google Shape;327;p8"/>
            <p:cNvSpPr/>
            <p:nvPr/>
          </p:nvSpPr>
          <p:spPr>
            <a:xfrm>
              <a:off x="2648650" y="7399125"/>
              <a:ext cx="360000" cy="36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8"/>
            <p:cNvSpPr txBox="1"/>
            <p:nvPr/>
          </p:nvSpPr>
          <p:spPr>
            <a:xfrm>
              <a:off x="2684811" y="7371899"/>
              <a:ext cx="239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s-419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9" name="Google Shape;329;p8"/>
          <p:cNvSpPr txBox="1"/>
          <p:nvPr/>
        </p:nvSpPr>
        <p:spPr>
          <a:xfrm>
            <a:off x="8081000" y="520525"/>
            <a:ext cx="5934000" cy="96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Sale Channel utilizado para Canal Comisionista (1).</a:t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Creación de Cliente de forma </a:t>
            </a:r>
            <a:r>
              <a:rPr b="1" i="1" lang="es-419" sz="18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manual</a:t>
            </a:r>
            <a:r>
              <a:rPr b="0" i="0" lang="es-419" sz="18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por el equipo de IT de Vital.</a:t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Creación de direcciones de los  Cliente de Vital por </a:t>
            </a:r>
            <a:r>
              <a:rPr b="1" i="1" lang="es-419" sz="18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integración</a:t>
            </a:r>
            <a:r>
              <a:rPr b="0" i="0" lang="es-419" sz="18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por el equipo de IT de Vital.</a:t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Creación de Medios de Pago desde el Marketplace (los WL heredan Planes de Pago) de forma </a:t>
            </a:r>
            <a:r>
              <a:rPr b="1" i="1" lang="es-419" sz="18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manual</a:t>
            </a:r>
            <a:r>
              <a:rPr b="0" i="0" lang="es-419" sz="18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por el equipo de IT de Vital.</a:t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Serán los mismos para todo el Canal Comisionista.</a:t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Colecciones por </a:t>
            </a:r>
            <a:r>
              <a:rPr b="1" i="1" lang="es-419" sz="18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integración</a:t>
            </a:r>
            <a:r>
              <a:rPr b="0" i="0" lang="es-419" sz="18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 el Marketplace por el equipo de IT de Vital.</a:t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Promociones creadas por </a:t>
            </a:r>
            <a:r>
              <a:rPr b="1" i="1" lang="es-419" sz="18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integración</a:t>
            </a:r>
            <a:r>
              <a:rPr b="0" i="0" lang="es-419" sz="18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 el Marketplace por el equipo de IT de Vital.</a:t>
            </a:r>
            <a:br>
              <a:rPr b="0" i="0" lang="es-419" sz="18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0" lang="es-419" sz="18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Issue: </a:t>
            </a:r>
            <a:r>
              <a:rPr b="0" i="0" lang="es-419" sz="18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Utilizando multiplicador en los SKUs, los WL no soportan este tipo de promociones.</a:t>
            </a:r>
            <a:br>
              <a:rPr b="0" i="0" lang="es-419" sz="18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0" lang="es-419" sz="18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Workaround: Generar las promociones desde el Marketplace.</a:t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s-419" sz="18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Warning: No es posible escalar rápidamente la operación</a:t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9"/>
          <p:cNvSpPr/>
          <p:nvPr/>
        </p:nvSpPr>
        <p:spPr>
          <a:xfrm>
            <a:off x="5906000" y="0"/>
            <a:ext cx="12685800" cy="10287000"/>
          </a:xfrm>
          <a:prstGeom prst="rect">
            <a:avLst/>
          </a:prstGeom>
          <a:solidFill>
            <a:srgbClr val="F4F3F8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9"/>
          <p:cNvSpPr txBox="1"/>
          <p:nvPr/>
        </p:nvSpPr>
        <p:spPr>
          <a:xfrm>
            <a:off x="721376" y="845425"/>
            <a:ext cx="61932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50" lIns="53550" spcFirstLastPara="1" rIns="53550" wrap="square" tIns="535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4800" u="none" cap="none" strike="noStrike">
                <a:solidFill>
                  <a:srgbClr val="F719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Arquitectura </a:t>
            </a:r>
            <a:r>
              <a:rPr b="0" i="0" lang="es-419" sz="4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VTEX</a:t>
            </a:r>
            <a:endParaRPr b="0" i="0" sz="4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0" i="0" lang="es-419" sz="4800" u="none" cap="none" strike="noStrike">
                <a:solidFill>
                  <a:srgbClr val="9999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Fase 2</a:t>
            </a:r>
            <a:endParaRPr b="0" i="0" sz="4800" u="none" cap="none" strike="noStrike">
              <a:solidFill>
                <a:srgbClr val="99999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6" name="Google Shape;33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700" y="9411104"/>
            <a:ext cx="742950" cy="26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9"/>
          <p:cNvCxnSpPr/>
          <p:nvPr/>
        </p:nvCxnSpPr>
        <p:spPr>
          <a:xfrm>
            <a:off x="854327" y="4236951"/>
            <a:ext cx="1502700" cy="0"/>
          </a:xfrm>
          <a:prstGeom prst="straightConnector1">
            <a:avLst/>
          </a:prstGeom>
          <a:noFill/>
          <a:ln cap="flat" cmpd="sng" w="25400">
            <a:solidFill>
              <a:srgbClr val="F71963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38" name="Google Shape;338;p9"/>
          <p:cNvSpPr txBox="1"/>
          <p:nvPr/>
        </p:nvSpPr>
        <p:spPr>
          <a:xfrm>
            <a:off x="729500" y="2916650"/>
            <a:ext cx="4567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s-419" sz="31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Descripción detallada</a:t>
            </a:r>
            <a:endParaRPr b="0" i="0" sz="31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s-419" sz="31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por módulo</a:t>
            </a:r>
            <a:endParaRPr b="0" i="0" sz="31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39" name="Google Shape;339;p9"/>
          <p:cNvCxnSpPr/>
          <p:nvPr/>
        </p:nvCxnSpPr>
        <p:spPr>
          <a:xfrm>
            <a:off x="7748425" y="520526"/>
            <a:ext cx="0" cy="920250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os@1.5x.png" id="340" name="Google Shape;34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1300" y="4398585"/>
            <a:ext cx="504746" cy="50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91300" y="1876457"/>
            <a:ext cx="504746" cy="5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91300" y="6150683"/>
            <a:ext cx="504746" cy="5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91300" y="3110546"/>
            <a:ext cx="504746" cy="516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9"/>
          <p:cNvPicPr preferRelativeResize="0"/>
          <p:nvPr/>
        </p:nvPicPr>
        <p:blipFill rotWithShape="1">
          <a:blip r:embed="rId8">
            <a:alphaModFix/>
          </a:blip>
          <a:srcRect b="0" l="53449" r="0" t="53457"/>
          <a:stretch/>
        </p:blipFill>
        <p:spPr>
          <a:xfrm>
            <a:off x="6891300" y="581057"/>
            <a:ext cx="360000" cy="3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91300" y="7644114"/>
            <a:ext cx="488763" cy="50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" name="Google Shape;346;p9"/>
          <p:cNvGrpSpPr/>
          <p:nvPr/>
        </p:nvGrpSpPr>
        <p:grpSpPr>
          <a:xfrm>
            <a:off x="7043700" y="838224"/>
            <a:ext cx="360000" cy="400200"/>
            <a:chOff x="2648650" y="7371899"/>
            <a:chExt cx="360000" cy="400200"/>
          </a:xfrm>
        </p:grpSpPr>
        <p:sp>
          <p:nvSpPr>
            <p:cNvPr id="347" name="Google Shape;347;p9"/>
            <p:cNvSpPr/>
            <p:nvPr/>
          </p:nvSpPr>
          <p:spPr>
            <a:xfrm>
              <a:off x="2648650" y="7399125"/>
              <a:ext cx="360000" cy="36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9"/>
            <p:cNvSpPr txBox="1"/>
            <p:nvPr/>
          </p:nvSpPr>
          <p:spPr>
            <a:xfrm>
              <a:off x="2684811" y="7371899"/>
              <a:ext cx="239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s-419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" name="Google Shape;349;p9"/>
          <p:cNvSpPr txBox="1"/>
          <p:nvPr/>
        </p:nvSpPr>
        <p:spPr>
          <a:xfrm>
            <a:off x="8081000" y="520525"/>
            <a:ext cx="5934000" cy="9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s-419" sz="1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Direcciones</a:t>
            </a:r>
            <a:endParaRPr b="1" i="0" sz="1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través de integración, el equipo de Vital crea las direcciones a través de la API.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forma de implementarla será la siguiente: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Font typeface="Helvetica Neue Light"/>
              <a:buChar char="-"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Siempre se creará con el CP del WL al que le corresponde.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Font typeface="Helvetica Neue Light"/>
              <a:buChar char="-"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deberán respetar los valores de VTEX al crear la dirección (provincias/ciudades)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Font typeface="Helvetica Neue Light"/>
              <a:buChar char="-"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dirección de entrega será la calle del comerciante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Font typeface="Helvetica Neue Light"/>
              <a:buChar char="-"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Desde el front end, el cliente no podrá editar las direcciones creadas por Vital.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direcciones son creadas con la API: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s-419" sz="1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https://developers.vtex.com/vtex-rest-api/docs</a:t>
            </a:r>
            <a:endParaRPr b="1" i="0" sz="1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 de Dirección de Cliente: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s-419" sz="1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https://arvitalcomi.vtexcrm.com.br/</a:t>
            </a:r>
            <a:endParaRPr b="1" i="0" sz="1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50" name="Google Shape;350;p9"/>
          <p:cNvCxnSpPr/>
          <p:nvPr/>
        </p:nvCxnSpPr>
        <p:spPr>
          <a:xfrm>
            <a:off x="6864725" y="3815916"/>
            <a:ext cx="666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TEX - Official theme">
  <a:themeElements>
    <a:clrScheme name="Simple Light">
      <a:dk1>
        <a:srgbClr val="142032"/>
      </a:dk1>
      <a:lt1>
        <a:srgbClr val="FFFFFF"/>
      </a:lt1>
      <a:dk2>
        <a:srgbClr val="F71963"/>
      </a:dk2>
      <a:lt2>
        <a:srgbClr val="EEEEEE"/>
      </a:lt2>
      <a:accent1>
        <a:srgbClr val="D8DAE2"/>
      </a:accent1>
      <a:accent2>
        <a:srgbClr val="191C20"/>
      </a:accent2>
      <a:accent3>
        <a:srgbClr val="8993A5"/>
      </a:accent3>
      <a:accent4>
        <a:srgbClr val="FFF3F6"/>
      </a:accent4>
      <a:accent5>
        <a:srgbClr val="A1A8B3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TEX - Official theme">
  <a:themeElements>
    <a:clrScheme name="Simple Light">
      <a:dk1>
        <a:srgbClr val="142032"/>
      </a:dk1>
      <a:lt1>
        <a:srgbClr val="FFFFFF"/>
      </a:lt1>
      <a:dk2>
        <a:srgbClr val="F71963"/>
      </a:dk2>
      <a:lt2>
        <a:srgbClr val="EEEEEE"/>
      </a:lt2>
      <a:accent1>
        <a:srgbClr val="D8DAE2"/>
      </a:accent1>
      <a:accent2>
        <a:srgbClr val="191C20"/>
      </a:accent2>
      <a:accent3>
        <a:srgbClr val="717786"/>
      </a:accent3>
      <a:accent4>
        <a:srgbClr val="FFF3F6"/>
      </a:accent4>
      <a:accent5>
        <a:srgbClr val="A1A8B3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Geraldina B.</dc:creator>
</cp:coreProperties>
</file>